
<file path=[Content_Types].xml><?xml version="1.0" encoding="utf-8"?>
<Types xmlns="http://schemas.openxmlformats.org/package/2006/content-types">
  <Default Extension="png" ContentType="image/png"/>
  <Default Extension="mp3" ContentType="audio/m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256" r:id="rId2"/>
    <p:sldId id="630" r:id="rId3"/>
    <p:sldId id="623" r:id="rId4"/>
    <p:sldId id="631" r:id="rId5"/>
    <p:sldId id="632" r:id="rId6"/>
    <p:sldId id="633" r:id="rId7"/>
    <p:sldId id="634" r:id="rId8"/>
    <p:sldId id="635" r:id="rId9"/>
    <p:sldId id="637" r:id="rId10"/>
    <p:sldId id="638" r:id="rId11"/>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575" autoAdjust="0"/>
    <p:restoredTop sz="77988" autoAdjust="0"/>
  </p:normalViewPr>
  <p:slideViewPr>
    <p:cSldViewPr snapToGrid="0" snapToObjects="1">
      <p:cViewPr varScale="1">
        <p:scale>
          <a:sx n="68" d="100"/>
          <a:sy n="68" d="100"/>
        </p:scale>
        <p:origin x="208" y="9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demonstrates how CART decision</a:t>
            </a:r>
            <a:r>
              <a:rPr lang="en-US" baseline="0" dirty="0"/>
              <a:t> tree models can be implemented in R and introduces various ways to interpret the trees. </a:t>
            </a:r>
            <a:r>
              <a:rPr lang="en-US" dirty="0"/>
              <a:t> </a:t>
            </a:r>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ChangeArrowheads="1"/>
          </p:cNvSpPr>
          <p:nvPr/>
        </p:nvSpPr>
        <p:spPr bwMode="auto">
          <a:xfrm>
            <a:off x="3886200" y="0"/>
            <a:ext cx="2971800" cy="457200"/>
          </a:xfrm>
          <a:prstGeom prst="rect">
            <a:avLst/>
          </a:prstGeom>
          <a:noFill/>
          <a:ln w="12699">
            <a:noFill/>
            <a:miter lim="800000"/>
            <a:headEnd/>
            <a:tailEnd/>
          </a:ln>
        </p:spPr>
        <p:txBody>
          <a:bodyPr wrap="none" anchor="ctr"/>
          <a:lstStyle/>
          <a:p>
            <a:endParaRPr lang="en-US" sz="2400" i="1" dirty="0">
              <a:solidFill>
                <a:schemeClr val="tx1"/>
              </a:solidFill>
            </a:endParaRPr>
          </a:p>
        </p:txBody>
      </p:sp>
      <p:sp>
        <p:nvSpPr>
          <p:cNvPr id="77827" name="Rectangle 3"/>
          <p:cNvSpPr>
            <a:spLocks noChangeArrowheads="1"/>
          </p:cNvSpPr>
          <p:nvPr/>
        </p:nvSpPr>
        <p:spPr bwMode="auto">
          <a:xfrm>
            <a:off x="3886200" y="8686800"/>
            <a:ext cx="2971800" cy="457200"/>
          </a:xfrm>
          <a:prstGeom prst="rect">
            <a:avLst/>
          </a:prstGeom>
          <a:noFill/>
          <a:ln w="12699">
            <a:noFill/>
            <a:miter lim="800000"/>
            <a:headEnd/>
            <a:tailEnd/>
          </a:ln>
        </p:spPr>
        <p:txBody>
          <a:bodyPr lIns="19050" tIns="0" rIns="19050" bIns="0" anchor="b"/>
          <a:lstStyle/>
          <a:p>
            <a:pPr algn="r"/>
            <a:r>
              <a:rPr lang="en-US" sz="1000" i="1" dirty="0">
                <a:solidFill>
                  <a:schemeClr val="tx1"/>
                </a:solidFill>
              </a:rPr>
              <a:t>41</a:t>
            </a:r>
          </a:p>
        </p:txBody>
      </p:sp>
      <p:sp>
        <p:nvSpPr>
          <p:cNvPr id="77828" name="Rectangle 4"/>
          <p:cNvSpPr>
            <a:spLocks noChangeArrowheads="1"/>
          </p:cNvSpPr>
          <p:nvPr/>
        </p:nvSpPr>
        <p:spPr bwMode="auto">
          <a:xfrm>
            <a:off x="0" y="8686800"/>
            <a:ext cx="2971800" cy="457200"/>
          </a:xfrm>
          <a:prstGeom prst="rect">
            <a:avLst/>
          </a:prstGeom>
          <a:noFill/>
          <a:ln w="12699">
            <a:noFill/>
            <a:miter lim="800000"/>
            <a:headEnd/>
            <a:tailEnd/>
          </a:ln>
        </p:spPr>
        <p:txBody>
          <a:bodyPr wrap="none" anchor="ctr"/>
          <a:lstStyle/>
          <a:p>
            <a:endParaRPr lang="en-US" sz="2400" i="1" dirty="0">
              <a:solidFill>
                <a:schemeClr val="tx1"/>
              </a:solidFill>
            </a:endParaRPr>
          </a:p>
        </p:txBody>
      </p:sp>
      <p:sp>
        <p:nvSpPr>
          <p:cNvPr id="77829" name="Rectangle 5"/>
          <p:cNvSpPr>
            <a:spLocks noChangeArrowheads="1"/>
          </p:cNvSpPr>
          <p:nvPr/>
        </p:nvSpPr>
        <p:spPr bwMode="auto">
          <a:xfrm>
            <a:off x="0" y="0"/>
            <a:ext cx="2971800" cy="457200"/>
          </a:xfrm>
          <a:prstGeom prst="rect">
            <a:avLst/>
          </a:prstGeom>
          <a:noFill/>
          <a:ln w="12699">
            <a:noFill/>
            <a:miter lim="800000"/>
            <a:headEnd/>
            <a:tailEnd/>
          </a:ln>
        </p:spPr>
        <p:txBody>
          <a:bodyPr wrap="none" anchor="ctr"/>
          <a:lstStyle/>
          <a:p>
            <a:endParaRPr lang="en-US" sz="2400" i="1" dirty="0">
              <a:solidFill>
                <a:schemeClr val="tx1"/>
              </a:solidFill>
            </a:endParaRPr>
          </a:p>
        </p:txBody>
      </p:sp>
      <p:sp>
        <p:nvSpPr>
          <p:cNvPr id="77830" name="Rectangle 6"/>
          <p:cNvSpPr>
            <a:spLocks noGrp="1" noRot="1" noChangeAspect="1" noChangeArrowheads="1" noTextEdit="1"/>
          </p:cNvSpPr>
          <p:nvPr>
            <p:ph type="sldImg"/>
          </p:nvPr>
        </p:nvSpPr>
        <p:spPr>
          <a:xfrm>
            <a:off x="393700" y="692150"/>
            <a:ext cx="6070600" cy="3416300"/>
          </a:xfrm>
          <a:ln cap="flat"/>
        </p:spPr>
      </p:sp>
      <p:sp>
        <p:nvSpPr>
          <p:cNvPr id="77831" name="Rectangle 7"/>
          <p:cNvSpPr>
            <a:spLocks noGrp="1" noChangeArrowheads="1"/>
          </p:cNvSpPr>
          <p:nvPr>
            <p:ph type="body" idx="1"/>
          </p:nvPr>
        </p:nvSpPr>
        <p:spPr>
          <a:noFill/>
          <a:ln w="9525"/>
        </p:spPr>
        <p:txBody>
          <a:bodyPr/>
          <a:lstStyle/>
          <a:p>
            <a:endParaRPr lang="en-US" dirty="0"/>
          </a:p>
        </p:txBody>
      </p:sp>
    </p:spTree>
    <p:extLst>
      <p:ext uri="{BB962C8B-B14F-4D97-AF65-F5344CB8AC3E}">
        <p14:creationId xmlns:p14="http://schemas.microsoft.com/office/powerpoint/2010/main" val="3987766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 provides various libraries to implement decision trees.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is considered as one of the common and widely used packages to implement decision trees in R.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can be used both for classification and regression. In fact, the function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has a parameter called method. If the method is set to </a:t>
            </a:r>
            <a:r>
              <a:rPr lang="en-US" sz="1200" kern="1200" dirty="0" err="1">
                <a:solidFill>
                  <a:schemeClr val="tx1"/>
                </a:solidFill>
                <a:effectLst/>
                <a:latin typeface="+mn-lt"/>
                <a:ea typeface="+mn-ea"/>
                <a:cs typeface="+mn-cs"/>
              </a:rPr>
              <a:t>anova</a:t>
            </a:r>
            <a:r>
              <a:rPr lang="en-US" sz="1200" kern="1200" dirty="0">
                <a:solidFill>
                  <a:schemeClr val="tx1"/>
                </a:solidFill>
                <a:effectLst/>
                <a:latin typeface="+mn-lt"/>
                <a:ea typeface="+mn-ea"/>
                <a:cs typeface="+mn-cs"/>
              </a:rPr>
              <a:t>, the model will do the regression. Otherwise, if the method is set to class, classification will be performed. Minisplit is another optional parameter for the method. Minisplit is a parameter that defines the minimum number of observations that should be in a leaf in order for that leaf to be considered for further splitting. The default value for this parameter is 30. In other words, if you have a leaf that has less than 30 observations, the tree would not even consider splitting that node any further.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2239920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75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kern="1200" dirty="0">
                <a:solidFill>
                  <a:schemeClr val="tx1"/>
                </a:solidFill>
                <a:effectLst/>
                <a:latin typeface="+mn-lt"/>
                <a:ea typeface="+mn-ea"/>
                <a:cs typeface="+mn-cs"/>
              </a:rPr>
              <a:t>In addition to </a:t>
            </a:r>
            <a:r>
              <a:rPr lang="en-US" sz="1200" kern="1200" dirty="0" err="1">
                <a:solidFill>
                  <a:schemeClr val="tx1"/>
                </a:solidFill>
                <a:effectLst/>
                <a:latin typeface="+mn-lt"/>
                <a:ea typeface="+mn-ea"/>
                <a:cs typeface="+mn-cs"/>
              </a:rPr>
              <a:t>minisplit</a:t>
            </a:r>
            <a:r>
              <a:rPr lang="en-US" sz="1200" kern="1200" dirty="0">
                <a:solidFill>
                  <a:schemeClr val="tx1"/>
                </a:solidFill>
                <a:effectLst/>
                <a:latin typeface="+mn-lt"/>
                <a:ea typeface="+mn-ea"/>
                <a:cs typeface="+mn-cs"/>
              </a:rPr>
              <a:t>, there are also two other optional parameters that can be used to control the growth of a tree. The first parameter is the </a:t>
            </a:r>
            <a:r>
              <a:rPr lang="en-US" sz="1200" kern="1200" dirty="0" err="1">
                <a:solidFill>
                  <a:schemeClr val="tx1"/>
                </a:solidFill>
                <a:effectLst/>
                <a:latin typeface="+mn-lt"/>
                <a:ea typeface="+mn-ea"/>
                <a:cs typeface="+mn-cs"/>
              </a:rPr>
              <a:t>minbucket</a:t>
            </a:r>
            <a:r>
              <a:rPr lang="en-US" sz="1200" kern="1200" dirty="0">
                <a:solidFill>
                  <a:schemeClr val="tx1"/>
                </a:solidFill>
                <a:effectLst/>
                <a:latin typeface="+mn-lt"/>
                <a:ea typeface="+mn-ea"/>
                <a:cs typeface="+mn-cs"/>
              </a:rPr>
              <a:t>. The </a:t>
            </a:r>
            <a:r>
              <a:rPr lang="en-US" sz="1200" kern="1200" dirty="0" err="1">
                <a:solidFill>
                  <a:schemeClr val="tx1"/>
                </a:solidFill>
                <a:effectLst/>
                <a:latin typeface="+mn-lt"/>
                <a:ea typeface="+mn-ea"/>
                <a:cs typeface="+mn-cs"/>
              </a:rPr>
              <a:t>minbucket</a:t>
            </a:r>
            <a:r>
              <a:rPr lang="en-US" sz="1200" kern="1200" dirty="0">
                <a:solidFill>
                  <a:schemeClr val="tx1"/>
                </a:solidFill>
                <a:effectLst/>
                <a:latin typeface="+mn-lt"/>
                <a:ea typeface="+mn-ea"/>
                <a:cs typeface="+mn-cs"/>
              </a:rPr>
              <a:t> is the minimum number of observations that we should have in any terminal. So, if only one of the </a:t>
            </a:r>
            <a:r>
              <a:rPr lang="en-US" sz="1200" kern="1200" dirty="0" err="1">
                <a:solidFill>
                  <a:schemeClr val="tx1"/>
                </a:solidFill>
                <a:effectLst/>
                <a:latin typeface="+mn-lt"/>
                <a:ea typeface="+mn-ea"/>
                <a:cs typeface="+mn-cs"/>
              </a:rPr>
              <a:t>minbuckets</a:t>
            </a:r>
            <a:r>
              <a:rPr lang="en-US" sz="1200" kern="1200" dirty="0">
                <a:solidFill>
                  <a:schemeClr val="tx1"/>
                </a:solidFill>
                <a:effectLst/>
                <a:latin typeface="+mn-lt"/>
                <a:ea typeface="+mn-ea"/>
                <a:cs typeface="+mn-cs"/>
              </a:rPr>
              <a:t> or </a:t>
            </a:r>
            <a:r>
              <a:rPr lang="en-US" sz="1200" kern="1200" dirty="0" err="1">
                <a:solidFill>
                  <a:schemeClr val="tx1"/>
                </a:solidFill>
                <a:effectLst/>
                <a:latin typeface="+mn-lt"/>
                <a:ea typeface="+mn-ea"/>
                <a:cs typeface="+mn-cs"/>
              </a:rPr>
              <a:t>minisplit</a:t>
            </a:r>
            <a:r>
              <a:rPr lang="en-US" sz="1200" kern="1200" dirty="0">
                <a:solidFill>
                  <a:schemeClr val="tx1"/>
                </a:solidFill>
                <a:effectLst/>
                <a:latin typeface="+mn-lt"/>
                <a:ea typeface="+mn-ea"/>
                <a:cs typeface="+mn-cs"/>
              </a:rPr>
              <a:t> is specified, the code either sets the </a:t>
            </a:r>
            <a:r>
              <a:rPr lang="en-US" sz="1200" kern="1200" dirty="0" err="1">
                <a:solidFill>
                  <a:schemeClr val="tx1"/>
                </a:solidFill>
                <a:effectLst/>
                <a:latin typeface="+mn-lt"/>
                <a:ea typeface="+mn-ea"/>
                <a:cs typeface="+mn-cs"/>
              </a:rPr>
              <a:t>minisplit</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minbucket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multipled</a:t>
            </a:r>
            <a:r>
              <a:rPr lang="en-US" sz="1200" kern="1200" dirty="0">
                <a:solidFill>
                  <a:schemeClr val="tx1"/>
                </a:solidFill>
                <a:effectLst/>
                <a:latin typeface="+mn-lt"/>
                <a:ea typeface="+mn-ea"/>
                <a:cs typeface="+mn-cs"/>
              </a:rPr>
              <a:t> by three, or </a:t>
            </a:r>
            <a:r>
              <a:rPr lang="en-US" sz="1200" kern="1200" dirty="0" err="1">
                <a:solidFill>
                  <a:schemeClr val="tx1"/>
                </a:solidFill>
                <a:effectLst/>
                <a:latin typeface="+mn-lt"/>
                <a:ea typeface="+mn-ea"/>
                <a:cs typeface="+mn-cs"/>
              </a:rPr>
              <a:t>minbucket</a:t>
            </a:r>
            <a:r>
              <a:rPr lang="en-US" sz="1200" kern="1200" dirty="0">
                <a:solidFill>
                  <a:schemeClr val="tx1"/>
                </a:solidFill>
                <a:effectLst/>
                <a:latin typeface="+mn-lt"/>
                <a:ea typeface="+mn-ea"/>
                <a:cs typeface="+mn-cs"/>
              </a:rPr>
              <a:t> would be set as </a:t>
            </a:r>
            <a:r>
              <a:rPr lang="en-US" sz="1200" kern="1200" dirty="0" err="1">
                <a:solidFill>
                  <a:schemeClr val="tx1"/>
                </a:solidFill>
                <a:effectLst/>
                <a:latin typeface="+mn-lt"/>
                <a:ea typeface="+mn-ea"/>
                <a:cs typeface="+mn-cs"/>
              </a:rPr>
              <a:t>minsplit</a:t>
            </a:r>
            <a:r>
              <a:rPr lang="en-US" sz="1200" kern="1200" dirty="0">
                <a:solidFill>
                  <a:schemeClr val="tx1"/>
                </a:solidFill>
                <a:effectLst/>
                <a:latin typeface="+mn-lt"/>
                <a:ea typeface="+mn-ea"/>
                <a:cs typeface="+mn-cs"/>
              </a:rPr>
              <a:t> divided by three as appropriate. Another parameter used for the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method is </a:t>
            </a:r>
            <a:r>
              <a:rPr lang="en-US" sz="1200" kern="1200" dirty="0" err="1">
                <a:solidFill>
                  <a:schemeClr val="tx1"/>
                </a:solidFill>
                <a:effectLst/>
                <a:latin typeface="+mn-lt"/>
                <a:ea typeface="+mn-ea"/>
                <a:cs typeface="+mn-cs"/>
              </a:rPr>
              <a:t>maxdepth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Maxdepth</a:t>
            </a:r>
            <a:r>
              <a:rPr lang="en-US" sz="1200" kern="1200" dirty="0">
                <a:solidFill>
                  <a:schemeClr val="tx1"/>
                </a:solidFill>
                <a:effectLst/>
                <a:latin typeface="+mn-lt"/>
                <a:ea typeface="+mn-ea"/>
                <a:cs typeface="+mn-cs"/>
              </a:rPr>
              <a:t>, as the name implies, defines the maximum depth of the tree, which is the maximum distance between the root of the tree to any of the terminal nodes. Obviously, if the tree only contains the root node, the depth would be equal to zero. </a:t>
            </a:r>
            <a:endParaRPr lang="en-US" altLang="en-US" dirty="0"/>
          </a:p>
        </p:txBody>
      </p:sp>
      <p:sp>
        <p:nvSpPr>
          <p:cNvPr id="62467"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B15E65F5-4A70-4377-B5A4-1A1076745F92}" type="slidenum">
              <a:rPr lang="en-US" altLang="en-US">
                <a:latin typeface="Calibri" panose="020F0502020204030204" pitchFamily="34" charset="0"/>
              </a:rPr>
              <a:pPr eaLnBrk="1" hangingPunct="1"/>
              <a:t>3</a:t>
            </a:fld>
            <a:endParaRPr lang="en-US" altLang="en-US">
              <a:latin typeface="Calibri" panose="020F0502020204030204" pitchFamily="34" charset="0"/>
            </a:endParaRPr>
          </a:p>
        </p:txBody>
      </p:sp>
    </p:spTree>
    <p:extLst>
      <p:ext uri="{BB962C8B-B14F-4D97-AF65-F5344CB8AC3E}">
        <p14:creationId xmlns:p14="http://schemas.microsoft.com/office/powerpoint/2010/main" val="36241411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also some addition methods that can be used to better interpret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models. This includes print, summary plot, and text methods. As the name implies, print will print the result of a model, where model in this case is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model. Summary of the model shows the details of the result. Plot will plot the decision tree and text would add labels to the decision tree. We will see these methods used in an example later on.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1495463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ChangeArrowheads="1"/>
          </p:cNvSpPr>
          <p:nvPr/>
        </p:nvSpPr>
        <p:spPr bwMode="auto">
          <a:xfrm>
            <a:off x="3886200" y="0"/>
            <a:ext cx="2971800" cy="457200"/>
          </a:xfrm>
          <a:prstGeom prst="rect">
            <a:avLst/>
          </a:prstGeom>
          <a:noFill/>
          <a:ln w="12699">
            <a:noFill/>
            <a:miter lim="800000"/>
            <a:headEnd/>
            <a:tailEnd/>
          </a:ln>
        </p:spPr>
        <p:txBody>
          <a:bodyPr wrap="none" anchor="ctr"/>
          <a:lstStyle/>
          <a:p>
            <a:endParaRPr lang="en-US" sz="2400" i="1" dirty="0">
              <a:solidFill>
                <a:schemeClr val="tx1"/>
              </a:solidFill>
            </a:endParaRPr>
          </a:p>
        </p:txBody>
      </p:sp>
      <p:sp>
        <p:nvSpPr>
          <p:cNvPr id="78851" name="Rectangle 3"/>
          <p:cNvSpPr>
            <a:spLocks noChangeArrowheads="1"/>
          </p:cNvSpPr>
          <p:nvPr/>
        </p:nvSpPr>
        <p:spPr bwMode="auto">
          <a:xfrm>
            <a:off x="3886200" y="8686800"/>
            <a:ext cx="2971800" cy="457200"/>
          </a:xfrm>
          <a:prstGeom prst="rect">
            <a:avLst/>
          </a:prstGeom>
          <a:noFill/>
          <a:ln w="12699">
            <a:noFill/>
            <a:miter lim="800000"/>
            <a:headEnd/>
            <a:tailEnd/>
          </a:ln>
        </p:spPr>
        <p:txBody>
          <a:bodyPr lIns="19050" tIns="0" rIns="19050" bIns="0" anchor="b"/>
          <a:lstStyle/>
          <a:p>
            <a:pPr algn="r"/>
            <a:r>
              <a:rPr lang="en-US" sz="1000" i="1" dirty="0">
                <a:solidFill>
                  <a:schemeClr val="tx1"/>
                </a:solidFill>
              </a:rPr>
              <a:t>43</a:t>
            </a:r>
          </a:p>
        </p:txBody>
      </p:sp>
      <p:sp>
        <p:nvSpPr>
          <p:cNvPr id="78852" name="Rectangle 4"/>
          <p:cNvSpPr>
            <a:spLocks noChangeArrowheads="1"/>
          </p:cNvSpPr>
          <p:nvPr/>
        </p:nvSpPr>
        <p:spPr bwMode="auto">
          <a:xfrm>
            <a:off x="0" y="8686800"/>
            <a:ext cx="2971800" cy="457200"/>
          </a:xfrm>
          <a:prstGeom prst="rect">
            <a:avLst/>
          </a:prstGeom>
          <a:noFill/>
          <a:ln w="12699">
            <a:noFill/>
            <a:miter lim="800000"/>
            <a:headEnd/>
            <a:tailEnd/>
          </a:ln>
        </p:spPr>
        <p:txBody>
          <a:bodyPr wrap="none" anchor="ctr"/>
          <a:lstStyle/>
          <a:p>
            <a:endParaRPr lang="en-US" sz="2400" i="1" dirty="0">
              <a:solidFill>
                <a:schemeClr val="tx1"/>
              </a:solidFill>
            </a:endParaRPr>
          </a:p>
        </p:txBody>
      </p:sp>
      <p:sp>
        <p:nvSpPr>
          <p:cNvPr id="78853" name="Rectangle 5"/>
          <p:cNvSpPr>
            <a:spLocks noChangeArrowheads="1"/>
          </p:cNvSpPr>
          <p:nvPr/>
        </p:nvSpPr>
        <p:spPr bwMode="auto">
          <a:xfrm>
            <a:off x="0" y="0"/>
            <a:ext cx="2971800" cy="457200"/>
          </a:xfrm>
          <a:prstGeom prst="rect">
            <a:avLst/>
          </a:prstGeom>
          <a:noFill/>
          <a:ln w="12699">
            <a:noFill/>
            <a:miter lim="800000"/>
            <a:headEnd/>
            <a:tailEnd/>
          </a:ln>
        </p:spPr>
        <p:txBody>
          <a:bodyPr wrap="none" anchor="ctr"/>
          <a:lstStyle/>
          <a:p>
            <a:endParaRPr lang="en-US" sz="2400" i="1" dirty="0">
              <a:solidFill>
                <a:schemeClr val="tx1"/>
              </a:solidFill>
            </a:endParaRPr>
          </a:p>
        </p:txBody>
      </p:sp>
      <p:sp>
        <p:nvSpPr>
          <p:cNvPr id="78854" name="Rectangle 6"/>
          <p:cNvSpPr>
            <a:spLocks noGrp="1" noRot="1" noChangeAspect="1" noChangeArrowheads="1" noTextEdit="1"/>
          </p:cNvSpPr>
          <p:nvPr>
            <p:ph type="sldImg"/>
          </p:nvPr>
        </p:nvSpPr>
        <p:spPr>
          <a:xfrm>
            <a:off x="393700" y="692150"/>
            <a:ext cx="6070600" cy="3416300"/>
          </a:xfrm>
          <a:ln cap="flat"/>
        </p:spPr>
      </p:sp>
      <p:sp>
        <p:nvSpPr>
          <p:cNvPr id="78855" name="Rectangle 7"/>
          <p:cNvSpPr>
            <a:spLocks noGrp="1" noChangeArrowheads="1"/>
          </p:cNvSpPr>
          <p:nvPr>
            <p:ph type="body" idx="1"/>
          </p:nvPr>
        </p:nvSpPr>
        <p:spPr>
          <a:noFill/>
          <a:ln w="9525"/>
        </p:spPr>
        <p:txBody>
          <a:bodyPr/>
          <a:lstStyle/>
          <a:p>
            <a:r>
              <a:rPr lang="en-US" sz="1200" kern="1200" dirty="0">
                <a:solidFill>
                  <a:schemeClr val="tx1"/>
                </a:solidFill>
                <a:effectLst/>
                <a:latin typeface="+mn-lt"/>
                <a:ea typeface="+mn-ea"/>
                <a:cs typeface="+mn-cs"/>
              </a:rPr>
              <a:t>Here we want to predict the sales of baby car seats based on a number of variables. The data set is part of the </a:t>
            </a:r>
            <a:r>
              <a:rPr lang="en-US" sz="1200" kern="1200" dirty="0" err="1">
                <a:solidFill>
                  <a:schemeClr val="tx1"/>
                </a:solidFill>
                <a:effectLst/>
                <a:latin typeface="+mn-lt"/>
                <a:ea typeface="+mn-ea"/>
                <a:cs typeface="+mn-cs"/>
              </a:rPr>
              <a:t>islr</a:t>
            </a:r>
            <a:r>
              <a:rPr lang="en-US" sz="1200" kern="1200" dirty="0">
                <a:solidFill>
                  <a:schemeClr val="tx1"/>
                </a:solidFill>
                <a:effectLst/>
                <a:latin typeface="+mn-lt"/>
                <a:ea typeface="+mn-ea"/>
                <a:cs typeface="+mn-cs"/>
              </a:rPr>
              <a:t> package. The first thing is to load the </a:t>
            </a:r>
            <a:r>
              <a:rPr lang="en-US" sz="1200" kern="1200" dirty="0" err="1">
                <a:solidFill>
                  <a:schemeClr val="tx1"/>
                </a:solidFill>
                <a:effectLst/>
                <a:latin typeface="+mn-lt"/>
                <a:ea typeface="+mn-ea"/>
                <a:cs typeface="+mn-cs"/>
              </a:rPr>
              <a:t>islr</a:t>
            </a:r>
            <a:r>
              <a:rPr lang="en-US" sz="1200" kern="1200" dirty="0">
                <a:solidFill>
                  <a:schemeClr val="tx1"/>
                </a:solidFill>
                <a:effectLst/>
                <a:latin typeface="+mn-lt"/>
                <a:ea typeface="+mn-ea"/>
                <a:cs typeface="+mn-cs"/>
              </a:rPr>
              <a:t> library. We also load the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libraries and </a:t>
            </a:r>
            <a:r>
              <a:rPr lang="en-US" sz="1200" kern="1200" dirty="0" err="1">
                <a:solidFill>
                  <a:schemeClr val="tx1"/>
                </a:solidFill>
                <a:effectLst/>
                <a:latin typeface="+mn-lt"/>
                <a:ea typeface="+mn-ea"/>
                <a:cs typeface="+mn-cs"/>
              </a:rPr>
              <a:t>rpart.plot</a:t>
            </a:r>
            <a:r>
              <a:rPr lang="en-US" sz="1200" kern="1200" dirty="0">
                <a:solidFill>
                  <a:schemeClr val="tx1"/>
                </a:solidFill>
                <a:effectLst/>
                <a:latin typeface="+mn-lt"/>
                <a:ea typeface="+mn-ea"/>
                <a:cs typeface="+mn-cs"/>
              </a:rPr>
              <a:t> libraries. Subsequently, we select the first eight columns of the car seat data set and store that in a data frame called my data. We then build a model using r part. To do that, we write model_1 equal to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sales against all the variables and then data is my data, method is </a:t>
            </a:r>
            <a:r>
              <a:rPr lang="en-US" sz="1200" kern="1200" dirty="0" err="1">
                <a:solidFill>
                  <a:schemeClr val="tx1"/>
                </a:solidFill>
                <a:effectLst/>
                <a:latin typeface="+mn-lt"/>
                <a:ea typeface="+mn-ea"/>
                <a:cs typeface="+mn-cs"/>
              </a:rPr>
              <a:t>anova</a:t>
            </a:r>
            <a:r>
              <a:rPr lang="en-US" sz="1200" kern="1200" dirty="0">
                <a:solidFill>
                  <a:schemeClr val="tx1"/>
                </a:solidFill>
                <a:effectLst/>
                <a:latin typeface="+mn-lt"/>
                <a:ea typeface="+mn-ea"/>
                <a:cs typeface="+mn-cs"/>
              </a:rPr>
              <a:t>. Remember for the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if the method is set to </a:t>
            </a:r>
            <a:r>
              <a:rPr lang="en-US" sz="1200" kern="1200" dirty="0" err="1">
                <a:solidFill>
                  <a:schemeClr val="tx1"/>
                </a:solidFill>
                <a:effectLst/>
                <a:latin typeface="+mn-lt"/>
                <a:ea typeface="+mn-ea"/>
                <a:cs typeface="+mn-cs"/>
              </a:rPr>
              <a:t>anova</a:t>
            </a:r>
            <a:r>
              <a:rPr lang="en-US" sz="1200" kern="1200" dirty="0">
                <a:solidFill>
                  <a:schemeClr val="tx1"/>
                </a:solidFill>
                <a:effectLst/>
                <a:latin typeface="+mn-lt"/>
                <a:ea typeface="+mn-ea"/>
                <a:cs typeface="+mn-cs"/>
              </a:rPr>
              <a:t>, the CART method will perform regression. </a:t>
            </a:r>
            <a:endParaRPr lang="en-US" dirty="0"/>
          </a:p>
        </p:txBody>
      </p:sp>
    </p:spTree>
    <p:extLst>
      <p:ext uri="{BB962C8B-B14F-4D97-AF65-F5344CB8AC3E}">
        <p14:creationId xmlns:p14="http://schemas.microsoft.com/office/powerpoint/2010/main" val="29117956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we can see the output of the summary of the model. We can see the different number of splits for a tree, which also corresponds to different complexity parameters. Generally speaking, the higher the complexity parameter or alpha, results in smaller number of splits. So, for example, when CP is set to 0.25, we have zero split, which means we have only the root node. When the CP is decreased to 0.10, then we have one single split. We can also see the relative error and the </a:t>
            </a:r>
            <a:r>
              <a:rPr lang="en-US" sz="1200" kern="1200" dirty="0" err="1">
                <a:solidFill>
                  <a:schemeClr val="tx1"/>
                </a:solidFill>
                <a:effectLst/>
                <a:latin typeface="+mn-lt"/>
                <a:ea typeface="+mn-ea"/>
                <a:cs typeface="+mn-cs"/>
              </a:rPr>
              <a:t>xerror</a:t>
            </a:r>
            <a:r>
              <a:rPr lang="en-US" sz="1200" kern="1200" dirty="0">
                <a:solidFill>
                  <a:schemeClr val="tx1"/>
                </a:solidFill>
                <a:effectLst/>
                <a:latin typeface="+mn-lt"/>
                <a:ea typeface="+mn-ea"/>
                <a:cs typeface="+mn-cs"/>
              </a:rPr>
              <a:t>. So, the </a:t>
            </a:r>
            <a:r>
              <a:rPr lang="en-US" sz="1200" kern="1200" dirty="0" err="1">
                <a:solidFill>
                  <a:schemeClr val="tx1"/>
                </a:solidFill>
                <a:effectLst/>
                <a:latin typeface="+mn-lt"/>
                <a:ea typeface="+mn-ea"/>
                <a:cs typeface="+mn-cs"/>
              </a:rPr>
              <a:t>rel</a:t>
            </a:r>
            <a:r>
              <a:rPr lang="en-US" sz="1200" kern="1200" dirty="0">
                <a:solidFill>
                  <a:schemeClr val="tx1"/>
                </a:solidFill>
                <a:effectLst/>
                <a:latin typeface="+mn-lt"/>
                <a:ea typeface="+mn-ea"/>
                <a:cs typeface="+mn-cs"/>
              </a:rPr>
              <a:t> error or the relative error represents the relative error on the training data set. Whereas the x error is the relative error on </a:t>
            </a:r>
            <a:r>
              <a:rPr lang="en-US" sz="1200" kern="1200" dirty="0" err="1">
                <a:solidFill>
                  <a:schemeClr val="tx1"/>
                </a:solidFill>
                <a:effectLst/>
                <a:latin typeface="+mn-lt"/>
                <a:ea typeface="+mn-ea"/>
                <a:cs typeface="+mn-cs"/>
              </a:rPr>
              <a:t>thr</a:t>
            </a:r>
            <a:r>
              <a:rPr lang="en-US" sz="1200" kern="1200" dirty="0">
                <a:solidFill>
                  <a:schemeClr val="tx1"/>
                </a:solidFill>
                <a:effectLst/>
                <a:latin typeface="+mn-lt"/>
                <a:ea typeface="+mn-ea"/>
                <a:cs typeface="+mn-cs"/>
              </a:rPr>
              <a:t> cross validation data set. So, we can see as we start increasing the number of splits, both the relative error and the </a:t>
            </a:r>
            <a:r>
              <a:rPr lang="en-US" sz="1200" kern="1200" dirty="0" err="1">
                <a:solidFill>
                  <a:schemeClr val="tx1"/>
                </a:solidFill>
                <a:effectLst/>
                <a:latin typeface="+mn-lt"/>
                <a:ea typeface="+mn-ea"/>
                <a:cs typeface="+mn-cs"/>
              </a:rPr>
              <a:t>xerror</a:t>
            </a:r>
            <a:r>
              <a:rPr lang="en-US" sz="1200" kern="1200" dirty="0">
                <a:solidFill>
                  <a:schemeClr val="tx1"/>
                </a:solidFill>
                <a:effectLst/>
                <a:latin typeface="+mn-lt"/>
                <a:ea typeface="+mn-ea"/>
                <a:cs typeface="+mn-cs"/>
              </a:rPr>
              <a:t> start to decrease. This is because we are allowing the tree to grow. However, as we can see, after the 9</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split, the relative error starts to decrease, but the </a:t>
            </a:r>
            <a:r>
              <a:rPr lang="en-US" sz="1200" kern="1200" dirty="0" err="1">
                <a:solidFill>
                  <a:schemeClr val="tx1"/>
                </a:solidFill>
                <a:effectLst/>
                <a:latin typeface="+mn-lt"/>
                <a:ea typeface="+mn-ea"/>
                <a:cs typeface="+mn-cs"/>
              </a:rPr>
              <a:t>xerror</a:t>
            </a:r>
            <a:r>
              <a:rPr lang="en-US" sz="1200" kern="1200" dirty="0">
                <a:solidFill>
                  <a:schemeClr val="tx1"/>
                </a:solidFill>
                <a:effectLst/>
                <a:latin typeface="+mn-lt"/>
                <a:ea typeface="+mn-ea"/>
                <a:cs typeface="+mn-cs"/>
              </a:rPr>
              <a:t> or the cross-validation error reaches the error on the validation data set start to increase, which means that from this point on, the model has started to overfit. The standard deviation of the cross-validation error is also shown at the last column. Finally, the decision tree reports the variable importance. In this case we can see the shelf location as being the most important variable with a relative importance of 40 followed by the price, where the relative importance is 26. Age and population are shown to be least important in this model.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6</a:t>
            </a:fld>
            <a:endParaRPr lang="en-US"/>
          </a:p>
        </p:txBody>
      </p:sp>
    </p:spTree>
    <p:extLst>
      <p:ext uri="{BB962C8B-B14F-4D97-AF65-F5344CB8AC3E}">
        <p14:creationId xmlns:p14="http://schemas.microsoft.com/office/powerpoint/2010/main" val="32556712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the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model is constructed, we can use the plot and text command in order to visualize the decision tree. So, the plot basically plots the structure of the tree and text adds labels to the tree. From the tree we can see different splits of different nodes. By default, the left branch is selected if the result of the test is positive. So, as we can see we have so many different splits and so many different branches. This model can be considered as too complex. </a:t>
            </a:r>
          </a:p>
          <a:p>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7</a:t>
            </a:fld>
            <a:endParaRPr lang="en-US"/>
          </a:p>
        </p:txBody>
      </p:sp>
    </p:spTree>
    <p:extLst>
      <p:ext uri="{BB962C8B-B14F-4D97-AF65-F5344CB8AC3E}">
        <p14:creationId xmlns:p14="http://schemas.microsoft.com/office/powerpoint/2010/main" val="16878874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you recall, an easy way to control the complexity of the model, is to increase the mini split as a control variable. When the </a:t>
            </a:r>
            <a:r>
              <a:rPr lang="en-US" sz="1200" kern="1200" dirty="0" err="1">
                <a:solidFill>
                  <a:schemeClr val="tx1"/>
                </a:solidFill>
                <a:effectLst/>
                <a:latin typeface="+mn-lt"/>
                <a:ea typeface="+mn-ea"/>
                <a:cs typeface="+mn-cs"/>
              </a:rPr>
              <a:t>minisplit</a:t>
            </a:r>
            <a:r>
              <a:rPr lang="en-US" sz="1200" kern="1200" dirty="0">
                <a:solidFill>
                  <a:schemeClr val="tx1"/>
                </a:solidFill>
                <a:effectLst/>
                <a:latin typeface="+mn-lt"/>
                <a:ea typeface="+mn-ea"/>
                <a:cs typeface="+mn-cs"/>
              </a:rPr>
              <a:t> is increased, then the model does not attempt to split the node unless the number of observations in that node exceed the </a:t>
            </a:r>
            <a:r>
              <a:rPr lang="en-US" sz="1200" kern="1200" dirty="0" err="1">
                <a:solidFill>
                  <a:schemeClr val="tx1"/>
                </a:solidFill>
                <a:effectLst/>
                <a:latin typeface="+mn-lt"/>
                <a:ea typeface="+mn-ea"/>
                <a:cs typeface="+mn-cs"/>
              </a:rPr>
              <a:t>minisplit</a:t>
            </a:r>
            <a:r>
              <a:rPr lang="en-US" sz="1200" kern="1200" dirty="0">
                <a:solidFill>
                  <a:schemeClr val="tx1"/>
                </a:solidFill>
                <a:effectLst/>
                <a:latin typeface="+mn-lt"/>
                <a:ea typeface="+mn-ea"/>
                <a:cs typeface="+mn-cs"/>
              </a:rPr>
              <a:t> value. The default value for </a:t>
            </a:r>
            <a:r>
              <a:rPr lang="en-US" sz="1200" kern="1200" dirty="0" err="1">
                <a:solidFill>
                  <a:schemeClr val="tx1"/>
                </a:solidFill>
                <a:effectLst/>
                <a:latin typeface="+mn-lt"/>
                <a:ea typeface="+mn-ea"/>
                <a:cs typeface="+mn-cs"/>
              </a:rPr>
              <a:t>minisplit</a:t>
            </a:r>
            <a:r>
              <a:rPr lang="en-US" sz="1200" kern="1200" dirty="0">
                <a:solidFill>
                  <a:schemeClr val="tx1"/>
                </a:solidFill>
                <a:effectLst/>
                <a:latin typeface="+mn-lt"/>
                <a:ea typeface="+mn-ea"/>
                <a:cs typeface="+mn-cs"/>
              </a:rPr>
              <a:t> is equal to 30. Let’s consider increasing this value to 60. So, in that case we have model_2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sales against all variables, data is my data, method is </a:t>
            </a:r>
            <a:r>
              <a:rPr lang="en-US" sz="1200" kern="1200" dirty="0" err="1">
                <a:solidFill>
                  <a:schemeClr val="tx1"/>
                </a:solidFill>
                <a:effectLst/>
                <a:latin typeface="+mn-lt"/>
                <a:ea typeface="+mn-ea"/>
                <a:cs typeface="+mn-cs"/>
              </a:rPr>
              <a:t>anova</a:t>
            </a:r>
            <a:r>
              <a:rPr lang="en-US" sz="1200" kern="1200" dirty="0">
                <a:solidFill>
                  <a:schemeClr val="tx1"/>
                </a:solidFill>
                <a:effectLst/>
                <a:latin typeface="+mn-lt"/>
                <a:ea typeface="+mn-ea"/>
                <a:cs typeface="+mn-cs"/>
              </a:rPr>
              <a:t> and then we add the new control variables. We have control is equal to </a:t>
            </a:r>
            <a:r>
              <a:rPr lang="en-US" sz="1200" kern="1200" dirty="0" err="1">
                <a:solidFill>
                  <a:schemeClr val="tx1"/>
                </a:solidFill>
                <a:effectLst/>
                <a:latin typeface="+mn-lt"/>
                <a:ea typeface="+mn-ea"/>
                <a:cs typeface="+mn-cs"/>
              </a:rPr>
              <a:t>rpart</a:t>
            </a:r>
            <a:r>
              <a:rPr lang="en-US" sz="1200" kern="1200" dirty="0">
                <a:solidFill>
                  <a:schemeClr val="tx1"/>
                </a:solidFill>
                <a:effectLst/>
                <a:latin typeface="+mn-lt"/>
                <a:ea typeface="+mn-ea"/>
                <a:cs typeface="+mn-cs"/>
              </a:rPr>
              <a:t> that controls </a:t>
            </a:r>
            <a:r>
              <a:rPr lang="en-US" sz="1200" kern="1200" dirty="0" err="1">
                <a:solidFill>
                  <a:schemeClr val="tx1"/>
                </a:solidFill>
                <a:effectLst/>
                <a:latin typeface="+mn-lt"/>
                <a:ea typeface="+mn-ea"/>
                <a:cs typeface="+mn-cs"/>
              </a:rPr>
              <a:t>minisplit</a:t>
            </a:r>
            <a:r>
              <a:rPr lang="en-US" sz="1200" kern="1200" dirty="0">
                <a:solidFill>
                  <a:schemeClr val="tx1"/>
                </a:solidFill>
                <a:effectLst/>
                <a:latin typeface="+mn-lt"/>
                <a:ea typeface="+mn-ea"/>
                <a:cs typeface="+mn-cs"/>
              </a:rPr>
              <a:t> is equal to 60. The result tree is now plotted here. So, as we can see, the model is much less complex and contains less number of splits. So, on the top we have the shelf location equal to A and C. Recall that shelf location was categorical data, which could take three values. In this case shelf location is equal to A and C. It means that whether shelf location is the first or the third category levels. These category levels are normally listed alphabetically. So, the first level in that case would be bad, the second would be good, and the last one would be medium. So, when shelf location is A and C, it means that whether the shelf location is bad or medium. Then, if we come down on the left-hand side we have the price greater than 100 and 5.5. We can also see the final sales prediction at the leaves. Generally speaking, the more important variables appear at the top of the tree. In this case if you recall, shelf location and price were considered as the two most important variables in the model.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601121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a:t>
            </a:r>
            <a:r>
              <a:rPr lang="en-US" sz="1200" kern="1200">
                <a:solidFill>
                  <a:schemeClr val="tx1"/>
                </a:solidFill>
                <a:effectLst/>
                <a:latin typeface="+mn-lt"/>
                <a:ea typeface="+mn-ea"/>
                <a:cs typeface="+mn-cs"/>
              </a:rPr>
              <a:t>e </a:t>
            </a:r>
            <a:r>
              <a:rPr lang="en-US" sz="1200" kern="1200" dirty="0">
                <a:solidFill>
                  <a:schemeClr val="tx1"/>
                </a:solidFill>
                <a:effectLst/>
                <a:latin typeface="+mn-lt"/>
                <a:ea typeface="+mn-ea"/>
                <a:cs typeface="+mn-cs"/>
              </a:rPr>
              <a:t>can also use the print function to print the decision tree rules. However, these rules are normally very difficult to read and therefore a better presentation would be the decision tree representation as we have seen before.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9</a:t>
            </a:fld>
            <a:endParaRPr lang="en-US"/>
          </a:p>
        </p:txBody>
      </p:sp>
    </p:spTree>
    <p:extLst>
      <p:ext uri="{BB962C8B-B14F-4D97-AF65-F5344CB8AC3E}">
        <p14:creationId xmlns:p14="http://schemas.microsoft.com/office/powerpoint/2010/main" val="4593064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2/7/19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2/7/19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9.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9.png"/><Relationship Id="rId5" Type="http://schemas.openxmlformats.org/officeDocument/2006/relationships/image" Target="../media/image1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773354"/>
            <a:ext cx="8080655" cy="2509748"/>
          </a:xfrm>
        </p:spPr>
        <p:txBody>
          <a:bodyPr/>
          <a:lstStyle/>
          <a:p>
            <a:r>
              <a:rPr lang="en-US" dirty="0"/>
              <a:t>Implementing Decision Trees in R</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7_4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07975" y="4997450"/>
            <a:ext cx="487363" cy="487363"/>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0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Title 92"/>
          <p:cNvSpPr>
            <a:spLocks noGrp="1"/>
          </p:cNvSpPr>
          <p:nvPr>
            <p:ph type="title"/>
          </p:nvPr>
        </p:nvSpPr>
        <p:spPr>
          <a:xfrm>
            <a:off x="2247091" y="95107"/>
            <a:ext cx="6764005" cy="509455"/>
          </a:xfrm>
        </p:spPr>
        <p:txBody>
          <a:bodyPr>
            <a:noAutofit/>
          </a:bodyPr>
          <a:lstStyle/>
          <a:p>
            <a:r>
              <a:rPr lang="en-US" dirty="0">
                <a:latin typeface="Garamond" panose="02020404030301010803" pitchFamily="18" charset="0"/>
              </a:rPr>
              <a:t>R Example</a:t>
            </a:r>
            <a:endParaRPr dirty="0">
              <a:latin typeface="Garamond" panose="02020404030301010803" pitchFamily="18" charset="0"/>
            </a:endParaRPr>
          </a:p>
        </p:txBody>
      </p:sp>
      <p:pic>
        <p:nvPicPr>
          <p:cNvPr id="4" name="Picture 3"/>
          <p:cNvPicPr>
            <a:picLocks noChangeAspect="1"/>
          </p:cNvPicPr>
          <p:nvPr/>
        </p:nvPicPr>
        <p:blipFill>
          <a:blip r:embed="rId5"/>
          <a:stretch>
            <a:fillRect/>
          </a:stretch>
        </p:blipFill>
        <p:spPr>
          <a:xfrm>
            <a:off x="2247090" y="833000"/>
            <a:ext cx="6925845" cy="3831924"/>
          </a:xfrm>
          <a:prstGeom prst="rect">
            <a:avLst/>
          </a:prstGeom>
        </p:spPr>
      </p:pic>
      <p:pic>
        <p:nvPicPr>
          <p:cNvPr id="5" name="Picture 4"/>
          <p:cNvPicPr>
            <a:picLocks noChangeAspect="1"/>
          </p:cNvPicPr>
          <p:nvPr/>
        </p:nvPicPr>
        <p:blipFill>
          <a:blip r:embed="rId6"/>
          <a:stretch>
            <a:fillRect/>
          </a:stretch>
        </p:blipFill>
        <p:spPr>
          <a:xfrm>
            <a:off x="2247090" y="631736"/>
            <a:ext cx="2880678" cy="500631"/>
          </a:xfrm>
          <a:prstGeom prst="rect">
            <a:avLst/>
          </a:prstGeom>
        </p:spPr>
      </p:pic>
      <p:sp>
        <p:nvSpPr>
          <p:cNvPr id="11" name="TextBox 10"/>
          <p:cNvSpPr txBox="1"/>
          <p:nvPr/>
        </p:nvSpPr>
        <p:spPr>
          <a:xfrm>
            <a:off x="2247090" y="1176139"/>
            <a:ext cx="3164842" cy="369332"/>
          </a:xfrm>
          <a:prstGeom prst="rect">
            <a:avLst/>
          </a:prstGeom>
          <a:noFill/>
        </p:spPr>
        <p:txBody>
          <a:bodyPr wrap="square" rtlCol="0">
            <a:spAutoFit/>
          </a:bodyPr>
          <a:lstStyle/>
          <a:p>
            <a:r>
              <a:rPr lang="en-US" sz="1800" b="1" dirty="0">
                <a:solidFill>
                  <a:srgbClr val="FF0000"/>
                </a:solidFill>
              </a:rPr>
              <a:t>Much easier to follow! </a:t>
            </a:r>
          </a:p>
        </p:txBody>
      </p:sp>
      <p:pic>
        <p:nvPicPr>
          <p:cNvPr id="2" name="7_4_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11163" y="4630738"/>
            <a:ext cx="487362" cy="487362"/>
          </a:xfrm>
          <a:prstGeom prst="rect">
            <a:avLst/>
          </a:prstGeom>
        </p:spPr>
      </p:pic>
    </p:spTree>
    <p:extLst>
      <p:ext uri="{BB962C8B-B14F-4D97-AF65-F5344CB8AC3E}">
        <p14:creationId xmlns:p14="http://schemas.microsoft.com/office/powerpoint/2010/main" val="6115865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307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3"/>
          <p:cNvSpPr>
            <a:spLocks noGrp="1"/>
          </p:cNvSpPr>
          <p:nvPr>
            <p:ph type="title"/>
          </p:nvPr>
        </p:nvSpPr>
        <p:spPr>
          <a:xfrm>
            <a:off x="2197119" y="155878"/>
            <a:ext cx="6567488" cy="373856"/>
          </a:xfrm>
        </p:spPr>
        <p:txBody>
          <a:bodyPr>
            <a:noAutofit/>
          </a:bodyPr>
          <a:lstStyle/>
          <a:p>
            <a:r>
              <a:rPr lang="en-US" dirty="0">
                <a:latin typeface="Garamond" panose="02020404030301010803" pitchFamily="18" charset="0"/>
              </a:rPr>
              <a:t>R Implementation of Decision Trees</a:t>
            </a:r>
            <a:endParaRPr dirty="0"/>
          </a:p>
        </p:txBody>
      </p:sp>
      <p:sp>
        <p:nvSpPr>
          <p:cNvPr id="4" name="Content Placeholder 4"/>
          <p:cNvSpPr>
            <a:spLocks noGrp="1"/>
          </p:cNvSpPr>
          <p:nvPr>
            <p:ph sz="half" idx="1"/>
          </p:nvPr>
        </p:nvSpPr>
        <p:spPr>
          <a:xfrm>
            <a:off x="1201567" y="876617"/>
            <a:ext cx="7563040" cy="4126134"/>
          </a:xfrm>
        </p:spPr>
        <p:txBody>
          <a:bodyPr>
            <a:noAutofit/>
          </a:bodyPr>
          <a:lstStyle/>
          <a:p>
            <a:r>
              <a:rPr lang="en-US" b="0" dirty="0">
                <a:solidFill>
                  <a:schemeClr val="tx2">
                    <a:lumMod val="75000"/>
                  </a:schemeClr>
                </a:solidFill>
                <a:latin typeface="Garamond" panose="02020404030301010803" pitchFamily="18" charset="0"/>
              </a:rPr>
              <a:t>We use the ‘</a:t>
            </a:r>
            <a:r>
              <a:rPr lang="en-US" b="0" dirty="0" err="1">
                <a:solidFill>
                  <a:schemeClr val="tx2">
                    <a:lumMod val="75000"/>
                  </a:schemeClr>
                </a:solidFill>
                <a:latin typeface="Garamond" panose="02020404030301010803" pitchFamily="18" charset="0"/>
              </a:rPr>
              <a:t>rpart</a:t>
            </a:r>
            <a:r>
              <a:rPr lang="en-US" b="0" dirty="0">
                <a:solidFill>
                  <a:schemeClr val="tx2">
                    <a:lumMod val="75000"/>
                  </a:schemeClr>
                </a:solidFill>
                <a:latin typeface="Garamond" panose="02020404030301010803" pitchFamily="18" charset="0"/>
              </a:rPr>
              <a:t>’ library from R to implement Decisions Trees (both for classification and regression)</a:t>
            </a:r>
          </a:p>
          <a:p>
            <a:endParaRPr lang="en-US" b="0" dirty="0">
              <a:solidFill>
                <a:schemeClr val="tx2">
                  <a:lumMod val="75000"/>
                </a:schemeClr>
              </a:solidFill>
              <a:latin typeface="Garamond" panose="02020404030301010803" pitchFamily="18" charset="0"/>
            </a:endParaRPr>
          </a:p>
          <a:p>
            <a:r>
              <a:rPr lang="en-US" b="0" dirty="0">
                <a:solidFill>
                  <a:schemeClr val="tx2">
                    <a:lumMod val="75000"/>
                  </a:schemeClr>
                </a:solidFill>
                <a:latin typeface="Garamond" panose="02020404030301010803" pitchFamily="18" charset="0"/>
              </a:rPr>
              <a:t>The function </a:t>
            </a:r>
            <a:r>
              <a:rPr lang="en-US" b="0" dirty="0" err="1">
                <a:solidFill>
                  <a:schemeClr val="tx2">
                    <a:lumMod val="75000"/>
                  </a:schemeClr>
                </a:solidFill>
                <a:latin typeface="Garamond" panose="02020404030301010803" pitchFamily="18" charset="0"/>
              </a:rPr>
              <a:t>rpart</a:t>
            </a:r>
            <a:r>
              <a:rPr lang="en-US" b="0" dirty="0">
                <a:solidFill>
                  <a:schemeClr val="tx2">
                    <a:lumMod val="75000"/>
                  </a:schemeClr>
                </a:solidFill>
                <a:latin typeface="Garamond" panose="02020404030301010803" pitchFamily="18" charset="0"/>
              </a:rPr>
              <a:t>() has a parameter called </a:t>
            </a:r>
            <a:r>
              <a:rPr lang="en-US" dirty="0">
                <a:solidFill>
                  <a:schemeClr val="tx2">
                    <a:lumMod val="75000"/>
                  </a:schemeClr>
                </a:solidFill>
                <a:latin typeface="Garamond" panose="02020404030301010803" pitchFamily="18" charset="0"/>
              </a:rPr>
              <a:t>method</a:t>
            </a:r>
            <a:r>
              <a:rPr lang="en-US" b="0" dirty="0">
                <a:solidFill>
                  <a:schemeClr val="tx2">
                    <a:lumMod val="75000"/>
                  </a:schemeClr>
                </a:solidFill>
                <a:latin typeface="Garamond" panose="02020404030301010803" pitchFamily="18" charset="0"/>
              </a:rPr>
              <a:t>. If the method is set to ‘</a:t>
            </a:r>
            <a:r>
              <a:rPr lang="en-US" b="0" dirty="0" err="1">
                <a:solidFill>
                  <a:schemeClr val="tx2">
                    <a:lumMod val="75000"/>
                  </a:schemeClr>
                </a:solidFill>
                <a:latin typeface="Garamond" panose="02020404030301010803" pitchFamily="18" charset="0"/>
              </a:rPr>
              <a:t>anova</a:t>
            </a:r>
            <a:r>
              <a:rPr lang="en-US" b="0" dirty="0">
                <a:solidFill>
                  <a:schemeClr val="tx2">
                    <a:lumMod val="75000"/>
                  </a:schemeClr>
                </a:solidFill>
                <a:latin typeface="Garamond" panose="02020404030301010803" pitchFamily="18" charset="0"/>
              </a:rPr>
              <a:t>’ the model will do regression. If the method is set to ‘class’ the model will be a classifier. </a:t>
            </a:r>
          </a:p>
          <a:p>
            <a:endParaRPr lang="en-US" b="0" dirty="0">
              <a:solidFill>
                <a:schemeClr val="tx2">
                  <a:lumMod val="75000"/>
                </a:schemeClr>
              </a:solidFill>
              <a:latin typeface="Garamond" panose="02020404030301010803" pitchFamily="18" charset="0"/>
            </a:endParaRPr>
          </a:p>
          <a:p>
            <a:r>
              <a:rPr lang="en-US" b="0" dirty="0">
                <a:solidFill>
                  <a:schemeClr val="tx2">
                    <a:lumMod val="75000"/>
                  </a:schemeClr>
                </a:solidFill>
                <a:latin typeface="Garamond" panose="02020404030301010803" pitchFamily="18" charset="0"/>
              </a:rPr>
              <a:t>There is also an optional control parameter, </a:t>
            </a:r>
            <a:r>
              <a:rPr lang="en-US" dirty="0" err="1">
                <a:solidFill>
                  <a:schemeClr val="tx2">
                    <a:lumMod val="75000"/>
                  </a:schemeClr>
                </a:solidFill>
                <a:latin typeface="Garamond" panose="02020404030301010803" pitchFamily="18" charset="0"/>
              </a:rPr>
              <a:t>minsplit</a:t>
            </a:r>
            <a:r>
              <a:rPr lang="en-US" dirty="0">
                <a:solidFill>
                  <a:schemeClr val="tx2">
                    <a:lumMod val="75000"/>
                  </a:schemeClr>
                </a:solidFill>
                <a:latin typeface="Garamond" panose="02020404030301010803" pitchFamily="18" charset="0"/>
              </a:rPr>
              <a:t> </a:t>
            </a:r>
            <a:r>
              <a:rPr lang="en-US" b="0" dirty="0">
                <a:solidFill>
                  <a:schemeClr val="tx2">
                    <a:lumMod val="75000"/>
                  </a:schemeClr>
                </a:solidFill>
                <a:latin typeface="Garamond" panose="02020404030301010803" pitchFamily="18" charset="0"/>
              </a:rPr>
              <a:t>with default value of 30, which says how many observation we should have at least at each node before attempting to split it further. </a:t>
            </a:r>
            <a:br>
              <a:rPr lang="en-US" b="0" dirty="0">
                <a:solidFill>
                  <a:schemeClr val="tx2">
                    <a:lumMod val="75000"/>
                  </a:schemeClr>
                </a:solidFill>
                <a:latin typeface="Garamond" panose="02020404030301010803" pitchFamily="18" charset="0"/>
              </a:rPr>
            </a:br>
            <a:endParaRPr lang="en-US" b="0" dirty="0">
              <a:solidFill>
                <a:schemeClr val="tx2">
                  <a:lumMod val="75000"/>
                </a:schemeClr>
              </a:solidFill>
              <a:latin typeface="Garamond" panose="02020404030301010803" pitchFamily="18" charset="0"/>
            </a:endParaRPr>
          </a:p>
          <a:p>
            <a:pPr marL="0" indent="0">
              <a:buNone/>
            </a:pPr>
            <a:endParaRPr lang="en-US" b="0" dirty="0">
              <a:solidFill>
                <a:schemeClr val="tx2">
                  <a:lumMod val="75000"/>
                </a:schemeClr>
              </a:solidFill>
              <a:latin typeface="Garamond" panose="02020404030301010803" pitchFamily="18" charset="0"/>
            </a:endParaRPr>
          </a:p>
          <a:p>
            <a:pPr marL="0" indent="0">
              <a:buNone/>
            </a:pPr>
            <a:endParaRPr lang="en-US" b="0" dirty="0">
              <a:solidFill>
                <a:schemeClr val="tx2">
                  <a:lumMod val="75000"/>
                </a:schemeClr>
              </a:solidFill>
              <a:latin typeface="Garamond" panose="02020404030301010803" pitchFamily="18" charset="0"/>
            </a:endParaRPr>
          </a:p>
          <a:p>
            <a:pPr marL="0" indent="0">
              <a:buNone/>
            </a:pPr>
            <a:endParaRPr lang="en-US" b="0" dirty="0">
              <a:solidFill>
                <a:schemeClr val="tx2">
                  <a:lumMod val="75000"/>
                </a:schemeClr>
              </a:solidFill>
              <a:latin typeface="Garamond" panose="02020404030301010803" pitchFamily="18" charset="0"/>
            </a:endParaRPr>
          </a:p>
          <a:p>
            <a:endParaRPr lang="en-US" b="0" dirty="0">
              <a:latin typeface="Garamond" panose="02020404030301010803" pitchFamily="18" charset="0"/>
            </a:endParaRPr>
          </a:p>
        </p:txBody>
      </p:sp>
      <p:pic>
        <p:nvPicPr>
          <p:cNvPr id="2" name="7_4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2925" y="4487863"/>
            <a:ext cx="487363" cy="487362"/>
          </a:xfrm>
          <a:prstGeom prst="rect">
            <a:avLst/>
          </a:prstGeom>
        </p:spPr>
      </p:pic>
    </p:spTree>
    <p:extLst>
      <p:ext uri="{BB962C8B-B14F-4D97-AF65-F5344CB8AC3E}">
        <p14:creationId xmlns:p14="http://schemas.microsoft.com/office/powerpoint/2010/main" val="30093054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16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2"/>
          <p:cNvSpPr>
            <a:spLocks noGrp="1"/>
          </p:cNvSpPr>
          <p:nvPr>
            <p:ph type="title"/>
          </p:nvPr>
        </p:nvSpPr>
        <p:spPr/>
        <p:txBody>
          <a:bodyPr/>
          <a:lstStyle/>
          <a:p>
            <a:pPr eaLnBrk="1" hangingPunct="1"/>
            <a:r>
              <a:rPr lang="en-US" altLang="en-US" dirty="0"/>
              <a:t>Stopping Tree Growth</a:t>
            </a:r>
          </a:p>
        </p:txBody>
      </p:sp>
      <p:sp>
        <p:nvSpPr>
          <p:cNvPr id="29699" name="Content Placeholder 3"/>
          <p:cNvSpPr>
            <a:spLocks noGrp="1"/>
          </p:cNvSpPr>
          <p:nvPr>
            <p:ph sz="quarter" idx="1"/>
          </p:nvPr>
        </p:nvSpPr>
        <p:spPr>
          <a:xfrm>
            <a:off x="1324303" y="1065620"/>
            <a:ext cx="6765378" cy="3200400"/>
          </a:xfrm>
        </p:spPr>
        <p:txBody>
          <a:bodyPr>
            <a:noAutofit/>
          </a:bodyPr>
          <a:lstStyle/>
          <a:p>
            <a:r>
              <a:rPr lang="en-US" altLang="en-US" b="0" dirty="0" err="1">
                <a:solidFill>
                  <a:schemeClr val="tx2">
                    <a:lumMod val="75000"/>
                  </a:schemeClr>
                </a:solidFill>
                <a:latin typeface="Garamond" panose="02020404030301010803" pitchFamily="18" charset="0"/>
              </a:rPr>
              <a:t>Minsplit</a:t>
            </a:r>
            <a:r>
              <a:rPr lang="en-US" altLang="en-US" b="0" dirty="0">
                <a:solidFill>
                  <a:schemeClr val="tx2">
                    <a:lumMod val="75000"/>
                  </a:schemeClr>
                </a:solidFill>
                <a:latin typeface="Garamond" panose="02020404030301010803" pitchFamily="18" charset="0"/>
              </a:rPr>
              <a:t>: the minimum number of observations that must exist in a node in order for a split to be attempted.</a:t>
            </a:r>
            <a:br>
              <a:rPr lang="en-US" altLang="en-US" b="0" dirty="0">
                <a:solidFill>
                  <a:schemeClr val="tx2">
                    <a:lumMod val="75000"/>
                  </a:schemeClr>
                </a:solidFill>
                <a:latin typeface="Garamond" panose="02020404030301010803" pitchFamily="18" charset="0"/>
              </a:rPr>
            </a:br>
            <a:endParaRPr lang="en-US" altLang="en-US" b="0" dirty="0">
              <a:solidFill>
                <a:schemeClr val="tx2">
                  <a:lumMod val="75000"/>
                </a:schemeClr>
              </a:solidFill>
              <a:latin typeface="Garamond" panose="02020404030301010803" pitchFamily="18" charset="0"/>
            </a:endParaRPr>
          </a:p>
          <a:p>
            <a:r>
              <a:rPr lang="en-US" altLang="en-US" b="0" dirty="0" err="1">
                <a:solidFill>
                  <a:schemeClr val="tx2">
                    <a:lumMod val="75000"/>
                  </a:schemeClr>
                </a:solidFill>
                <a:latin typeface="Garamond" panose="02020404030301010803" pitchFamily="18" charset="0"/>
              </a:rPr>
              <a:t>Minbucket</a:t>
            </a:r>
            <a:r>
              <a:rPr lang="en-US" altLang="en-US" b="0" dirty="0">
                <a:solidFill>
                  <a:schemeClr val="tx2">
                    <a:lumMod val="75000"/>
                  </a:schemeClr>
                </a:solidFill>
                <a:latin typeface="Garamond" panose="02020404030301010803" pitchFamily="18" charset="0"/>
              </a:rPr>
              <a:t>: the minimum number of observations in any terminal &lt;leaf&gt; node. </a:t>
            </a:r>
            <a:br>
              <a:rPr lang="en-US" altLang="en-US" b="0" dirty="0">
                <a:solidFill>
                  <a:schemeClr val="tx2">
                    <a:lumMod val="75000"/>
                  </a:schemeClr>
                </a:solidFill>
                <a:latin typeface="Garamond" panose="02020404030301010803" pitchFamily="18" charset="0"/>
              </a:rPr>
            </a:br>
            <a:endParaRPr lang="en-US" altLang="en-US" b="0" dirty="0">
              <a:solidFill>
                <a:schemeClr val="tx2">
                  <a:lumMod val="75000"/>
                </a:schemeClr>
              </a:solidFill>
              <a:latin typeface="Garamond" panose="02020404030301010803" pitchFamily="18" charset="0"/>
            </a:endParaRPr>
          </a:p>
          <a:p>
            <a:r>
              <a:rPr lang="en-US" altLang="en-US" b="0" dirty="0">
                <a:solidFill>
                  <a:schemeClr val="tx2">
                    <a:lumMod val="75000"/>
                  </a:schemeClr>
                </a:solidFill>
                <a:latin typeface="Garamond" panose="02020404030301010803" pitchFamily="18" charset="0"/>
              </a:rPr>
              <a:t>If only one of </a:t>
            </a:r>
            <a:r>
              <a:rPr lang="en-US" altLang="en-US" b="0" dirty="0" err="1">
                <a:solidFill>
                  <a:schemeClr val="tx2">
                    <a:lumMod val="75000"/>
                  </a:schemeClr>
                </a:solidFill>
                <a:latin typeface="Garamond" panose="02020404030301010803" pitchFamily="18" charset="0"/>
              </a:rPr>
              <a:t>minbucket</a:t>
            </a:r>
            <a:r>
              <a:rPr lang="en-US" altLang="en-US" b="0" dirty="0">
                <a:solidFill>
                  <a:schemeClr val="tx2">
                    <a:lumMod val="75000"/>
                  </a:schemeClr>
                </a:solidFill>
                <a:latin typeface="Garamond" panose="02020404030301010803" pitchFamily="18" charset="0"/>
              </a:rPr>
              <a:t> or </a:t>
            </a:r>
            <a:r>
              <a:rPr lang="en-US" altLang="en-US" b="0" dirty="0" err="1">
                <a:solidFill>
                  <a:schemeClr val="tx2">
                    <a:lumMod val="75000"/>
                  </a:schemeClr>
                </a:solidFill>
                <a:latin typeface="Garamond" panose="02020404030301010803" pitchFamily="18" charset="0"/>
              </a:rPr>
              <a:t>minsplit</a:t>
            </a:r>
            <a:r>
              <a:rPr lang="en-US" altLang="en-US" b="0" dirty="0">
                <a:solidFill>
                  <a:schemeClr val="tx2">
                    <a:lumMod val="75000"/>
                  </a:schemeClr>
                </a:solidFill>
                <a:latin typeface="Garamond" panose="02020404030301010803" pitchFamily="18" charset="0"/>
              </a:rPr>
              <a:t> is specified, the code either sets </a:t>
            </a:r>
            <a:r>
              <a:rPr lang="en-US" altLang="en-US" b="0" dirty="0" err="1">
                <a:solidFill>
                  <a:schemeClr val="tx2">
                    <a:lumMod val="75000"/>
                  </a:schemeClr>
                </a:solidFill>
                <a:latin typeface="Garamond" panose="02020404030301010803" pitchFamily="18" charset="0"/>
              </a:rPr>
              <a:t>minsplit</a:t>
            </a:r>
            <a:r>
              <a:rPr lang="en-US" altLang="en-US" b="0" dirty="0">
                <a:solidFill>
                  <a:schemeClr val="tx2">
                    <a:lumMod val="75000"/>
                  </a:schemeClr>
                </a:solidFill>
                <a:latin typeface="Garamond" panose="02020404030301010803" pitchFamily="18" charset="0"/>
              </a:rPr>
              <a:t> to </a:t>
            </a:r>
            <a:r>
              <a:rPr lang="en-US" altLang="en-US" b="0" dirty="0" err="1">
                <a:solidFill>
                  <a:schemeClr val="tx2">
                    <a:lumMod val="75000"/>
                  </a:schemeClr>
                </a:solidFill>
                <a:latin typeface="Garamond" panose="02020404030301010803" pitchFamily="18" charset="0"/>
              </a:rPr>
              <a:t>minbucket</a:t>
            </a:r>
            <a:r>
              <a:rPr lang="en-US" altLang="en-US" b="0" dirty="0">
                <a:solidFill>
                  <a:schemeClr val="tx2">
                    <a:lumMod val="75000"/>
                  </a:schemeClr>
                </a:solidFill>
                <a:latin typeface="Garamond" panose="02020404030301010803" pitchFamily="18" charset="0"/>
              </a:rPr>
              <a:t>*3 or </a:t>
            </a:r>
            <a:r>
              <a:rPr lang="en-US" altLang="en-US" b="0" dirty="0" err="1">
                <a:solidFill>
                  <a:schemeClr val="tx2">
                    <a:lumMod val="75000"/>
                  </a:schemeClr>
                </a:solidFill>
                <a:latin typeface="Garamond" panose="02020404030301010803" pitchFamily="18" charset="0"/>
              </a:rPr>
              <a:t>minbucket</a:t>
            </a:r>
            <a:r>
              <a:rPr lang="en-US" altLang="en-US" b="0" dirty="0">
                <a:solidFill>
                  <a:schemeClr val="tx2">
                    <a:lumMod val="75000"/>
                  </a:schemeClr>
                </a:solidFill>
                <a:latin typeface="Garamond" panose="02020404030301010803" pitchFamily="18" charset="0"/>
              </a:rPr>
              <a:t> to </a:t>
            </a:r>
            <a:r>
              <a:rPr lang="en-US" altLang="en-US" b="0" dirty="0" err="1">
                <a:solidFill>
                  <a:schemeClr val="tx2">
                    <a:lumMod val="75000"/>
                  </a:schemeClr>
                </a:solidFill>
                <a:latin typeface="Garamond" panose="02020404030301010803" pitchFamily="18" charset="0"/>
              </a:rPr>
              <a:t>minsplit</a:t>
            </a:r>
            <a:r>
              <a:rPr lang="en-US" altLang="en-US" b="0" dirty="0">
                <a:solidFill>
                  <a:schemeClr val="tx2">
                    <a:lumMod val="75000"/>
                  </a:schemeClr>
                </a:solidFill>
                <a:latin typeface="Garamond" panose="02020404030301010803" pitchFamily="18" charset="0"/>
              </a:rPr>
              <a:t>/3, as appropriate. </a:t>
            </a:r>
            <a:br>
              <a:rPr lang="en-US" altLang="en-US" b="0" dirty="0">
                <a:solidFill>
                  <a:schemeClr val="tx2">
                    <a:lumMod val="75000"/>
                  </a:schemeClr>
                </a:solidFill>
                <a:latin typeface="Garamond" panose="02020404030301010803" pitchFamily="18" charset="0"/>
              </a:rPr>
            </a:br>
            <a:endParaRPr lang="en-US" altLang="en-US" b="0" dirty="0">
              <a:solidFill>
                <a:schemeClr val="tx2">
                  <a:lumMod val="75000"/>
                </a:schemeClr>
              </a:solidFill>
              <a:latin typeface="Garamond" panose="02020404030301010803" pitchFamily="18" charset="0"/>
            </a:endParaRPr>
          </a:p>
          <a:p>
            <a:r>
              <a:rPr lang="en-US" altLang="en-US" b="0" dirty="0" err="1">
                <a:solidFill>
                  <a:schemeClr val="tx2">
                    <a:lumMod val="75000"/>
                  </a:schemeClr>
                </a:solidFill>
                <a:latin typeface="Garamond" panose="02020404030301010803" pitchFamily="18" charset="0"/>
              </a:rPr>
              <a:t>Maxdepth</a:t>
            </a:r>
            <a:r>
              <a:rPr lang="en-US" altLang="en-US" b="0" dirty="0">
                <a:solidFill>
                  <a:schemeClr val="tx2">
                    <a:lumMod val="75000"/>
                  </a:schemeClr>
                </a:solidFill>
                <a:latin typeface="Garamond" panose="02020404030301010803" pitchFamily="18" charset="0"/>
              </a:rPr>
              <a:t> Set the maximum depth of any node of the final tree, with the root node counted as depth 0. </a:t>
            </a:r>
          </a:p>
        </p:txBody>
      </p:sp>
      <p:sp>
        <p:nvSpPr>
          <p:cNvPr id="5" name="Slide Number Placeholder 4"/>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C075710-2DC1-4274-B814-D7BA5EE20F22}" type="slidenum">
              <a:rPr lang="en-US" altLang="en-US">
                <a:solidFill>
                  <a:srgbClr val="FFFFFF"/>
                </a:solidFill>
                <a:latin typeface="Franklin Gothic Book" panose="020B0503020102020204" pitchFamily="34" charset="0"/>
              </a:rPr>
              <a:pPr eaLnBrk="1" hangingPunct="1"/>
              <a:t>3</a:t>
            </a:fld>
            <a:endParaRPr lang="en-US" altLang="en-US">
              <a:solidFill>
                <a:srgbClr val="FFFFFF"/>
              </a:solidFill>
              <a:latin typeface="Franklin Gothic Book" panose="020B0503020102020204" pitchFamily="34" charset="0"/>
            </a:endParaRPr>
          </a:p>
        </p:txBody>
      </p:sp>
      <p:pic>
        <p:nvPicPr>
          <p:cNvPr id="2" name="7_4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0538" y="4592638"/>
            <a:ext cx="487362" cy="487362"/>
          </a:xfrm>
          <a:prstGeom prst="rect">
            <a:avLst/>
          </a:prstGeom>
        </p:spPr>
      </p:pic>
    </p:spTree>
    <p:extLst>
      <p:ext uri="{BB962C8B-B14F-4D97-AF65-F5344CB8AC3E}">
        <p14:creationId xmlns:p14="http://schemas.microsoft.com/office/powerpoint/2010/main" val="24776763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12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3"/>
          <p:cNvSpPr>
            <a:spLocks noGrp="1"/>
          </p:cNvSpPr>
          <p:nvPr>
            <p:ph type="title"/>
          </p:nvPr>
        </p:nvSpPr>
        <p:spPr>
          <a:xfrm>
            <a:off x="2331126" y="61284"/>
            <a:ext cx="6567488" cy="373856"/>
          </a:xfrm>
        </p:spPr>
        <p:txBody>
          <a:bodyPr>
            <a:noAutofit/>
          </a:bodyPr>
          <a:lstStyle/>
          <a:p>
            <a:r>
              <a:rPr lang="en-US" dirty="0">
                <a:latin typeface="Garamond" panose="02020404030301010803" pitchFamily="18" charset="0"/>
              </a:rPr>
              <a:t>R Implementation</a:t>
            </a:r>
            <a:endParaRPr dirty="0"/>
          </a:p>
        </p:txBody>
      </p:sp>
      <p:sp>
        <p:nvSpPr>
          <p:cNvPr id="4" name="Content Placeholder 4"/>
          <p:cNvSpPr>
            <a:spLocks noGrp="1"/>
          </p:cNvSpPr>
          <p:nvPr>
            <p:ph sz="half" idx="1"/>
          </p:nvPr>
        </p:nvSpPr>
        <p:spPr>
          <a:xfrm>
            <a:off x="1481177" y="891731"/>
            <a:ext cx="7239630" cy="4126134"/>
          </a:xfrm>
        </p:spPr>
        <p:txBody>
          <a:bodyPr>
            <a:noAutofit/>
          </a:bodyPr>
          <a:lstStyle/>
          <a:p>
            <a:r>
              <a:rPr lang="en-US" b="0" dirty="0">
                <a:solidFill>
                  <a:schemeClr val="tx2">
                    <a:lumMod val="75000"/>
                  </a:schemeClr>
                </a:solidFill>
                <a:latin typeface="Garamond" panose="02020404030301010803" pitchFamily="18" charset="0"/>
              </a:rPr>
              <a:t>Additional functions:</a:t>
            </a:r>
          </a:p>
          <a:p>
            <a:endParaRPr lang="en-US" b="0" dirty="0">
              <a:solidFill>
                <a:schemeClr val="tx2">
                  <a:lumMod val="75000"/>
                </a:schemeClr>
              </a:solidFill>
              <a:latin typeface="Garamond" panose="02020404030301010803" pitchFamily="18" charset="0"/>
            </a:endParaRPr>
          </a:p>
          <a:p>
            <a:endParaRPr lang="en-US" b="0" dirty="0">
              <a:solidFill>
                <a:schemeClr val="tx2">
                  <a:lumMod val="75000"/>
                </a:schemeClr>
              </a:solidFill>
              <a:latin typeface="Garamond" panose="02020404030301010803" pitchFamily="18" charset="0"/>
            </a:endParaRPr>
          </a:p>
          <a:p>
            <a:endParaRPr lang="en-US" b="0" dirty="0">
              <a:solidFill>
                <a:schemeClr val="tx2">
                  <a:lumMod val="75000"/>
                </a:schemeClr>
              </a:solidFill>
              <a:latin typeface="Garamond" panose="02020404030301010803" pitchFamily="18" charset="0"/>
            </a:endParaRPr>
          </a:p>
          <a:p>
            <a:pPr marL="0" indent="0">
              <a:buNone/>
            </a:pPr>
            <a:endParaRPr lang="en-US" b="0" dirty="0">
              <a:solidFill>
                <a:schemeClr val="tx2">
                  <a:lumMod val="75000"/>
                </a:schemeClr>
              </a:solidFill>
              <a:latin typeface="Garamond" panose="02020404030301010803" pitchFamily="18" charset="0"/>
            </a:endParaRPr>
          </a:p>
          <a:p>
            <a:pPr marL="0" indent="0">
              <a:buNone/>
            </a:pPr>
            <a:endParaRPr lang="en-US" b="0" dirty="0">
              <a:solidFill>
                <a:schemeClr val="tx2">
                  <a:lumMod val="75000"/>
                </a:schemeClr>
              </a:solidFill>
              <a:latin typeface="Garamond" panose="02020404030301010803" pitchFamily="18" charset="0"/>
            </a:endParaRPr>
          </a:p>
          <a:p>
            <a:pPr marL="0" indent="0">
              <a:buNone/>
            </a:pPr>
            <a:r>
              <a:rPr lang="en-US" b="0" dirty="0">
                <a:solidFill>
                  <a:schemeClr val="tx2">
                    <a:lumMod val="75000"/>
                  </a:schemeClr>
                </a:solidFill>
                <a:latin typeface="Garamond" panose="02020404030301010803" pitchFamily="18" charset="0"/>
              </a:rPr>
              <a:t>where ‘Model’ is the name of the </a:t>
            </a:r>
            <a:r>
              <a:rPr lang="en-US" b="0" dirty="0" err="1">
                <a:solidFill>
                  <a:schemeClr val="tx2">
                    <a:lumMod val="75000"/>
                  </a:schemeClr>
                </a:solidFill>
                <a:latin typeface="Garamond" panose="02020404030301010803" pitchFamily="18" charset="0"/>
              </a:rPr>
              <a:t>rpart</a:t>
            </a:r>
            <a:r>
              <a:rPr lang="en-US" b="0" dirty="0">
                <a:solidFill>
                  <a:schemeClr val="tx2">
                    <a:lumMod val="75000"/>
                  </a:schemeClr>
                </a:solidFill>
                <a:latin typeface="Garamond" panose="02020404030301010803" pitchFamily="18" charset="0"/>
              </a:rPr>
              <a:t> model.</a:t>
            </a:r>
          </a:p>
          <a:p>
            <a:pPr marL="0" indent="0">
              <a:buNone/>
            </a:pPr>
            <a:endParaRPr lang="en-US" b="0" dirty="0">
              <a:solidFill>
                <a:schemeClr val="tx2">
                  <a:lumMod val="75000"/>
                </a:schemeClr>
              </a:solidFill>
              <a:latin typeface="Garamond" panose="02020404030301010803" pitchFamily="18" charset="0"/>
            </a:endParaRPr>
          </a:p>
          <a:p>
            <a:pPr marL="0" indent="0">
              <a:buNone/>
            </a:pPr>
            <a:r>
              <a:rPr lang="en-US" b="0" dirty="0">
                <a:solidFill>
                  <a:schemeClr val="tx2">
                    <a:lumMod val="75000"/>
                  </a:schemeClr>
                </a:solidFill>
                <a:latin typeface="Garamond" panose="02020404030301010803" pitchFamily="18" charset="0"/>
              </a:rPr>
              <a:t>Next, we will try to use decision trees for the earlier problems</a:t>
            </a:r>
          </a:p>
          <a:p>
            <a:pPr marL="0" indent="0">
              <a:buNone/>
            </a:pPr>
            <a:endParaRPr lang="en-US" b="0" dirty="0">
              <a:solidFill>
                <a:schemeClr val="tx2">
                  <a:lumMod val="75000"/>
                </a:schemeClr>
              </a:solidFill>
              <a:latin typeface="Garamond" panose="02020404030301010803" pitchFamily="18" charset="0"/>
            </a:endParaRPr>
          </a:p>
          <a:p>
            <a:endParaRPr lang="en-US" b="0" dirty="0">
              <a:latin typeface="Garamond" panose="02020404030301010803" pitchFamily="18" charset="0"/>
            </a:endParaRPr>
          </a:p>
        </p:txBody>
      </p:sp>
      <p:graphicFrame>
        <p:nvGraphicFramePr>
          <p:cNvPr id="2" name="Table 1"/>
          <p:cNvGraphicFramePr>
            <a:graphicFrameLocks noGrp="1"/>
          </p:cNvGraphicFramePr>
          <p:nvPr>
            <p:extLst/>
          </p:nvPr>
        </p:nvGraphicFramePr>
        <p:xfrm>
          <a:off x="1635789" y="1518961"/>
          <a:ext cx="7001890" cy="1202644"/>
        </p:xfrm>
        <a:graphic>
          <a:graphicData uri="http://schemas.openxmlformats.org/drawingml/2006/table">
            <a:tbl>
              <a:tblPr/>
              <a:tblGrid>
                <a:gridCol w="3500945">
                  <a:extLst>
                    <a:ext uri="{9D8B030D-6E8A-4147-A177-3AD203B41FA5}">
                      <a16:colId xmlns:a16="http://schemas.microsoft.com/office/drawing/2014/main" val="20000"/>
                    </a:ext>
                  </a:extLst>
                </a:gridCol>
                <a:gridCol w="3500945">
                  <a:extLst>
                    <a:ext uri="{9D8B030D-6E8A-4147-A177-3AD203B41FA5}">
                      <a16:colId xmlns:a16="http://schemas.microsoft.com/office/drawing/2014/main" val="20001"/>
                    </a:ext>
                  </a:extLst>
                </a:gridCol>
              </a:tblGrid>
              <a:tr h="300661">
                <a:tc>
                  <a:txBody>
                    <a:bodyPr/>
                    <a:lstStyle/>
                    <a:p>
                      <a:pPr fontAlgn="t"/>
                      <a:r>
                        <a:rPr lang="en-US" sz="1600" b="1" dirty="0">
                          <a:effectLst/>
                        </a:rPr>
                        <a:t>print(</a:t>
                      </a:r>
                      <a:r>
                        <a:rPr lang="en-US" sz="1600" b="0" i="1" dirty="0">
                          <a:effectLst/>
                        </a:rPr>
                        <a:t>Model</a:t>
                      </a:r>
                      <a:r>
                        <a:rPr lang="en-US" sz="1600" b="1" dirty="0">
                          <a:effectLst/>
                        </a:rPr>
                        <a:t>)</a:t>
                      </a:r>
                      <a:endParaRPr lang="en-US" sz="1600" dirty="0">
                        <a:effectLst/>
                      </a:endParaRPr>
                    </a:p>
                  </a:txBody>
                  <a:tcPr marL="22860" marR="22860" marT="22860" marB="22860">
                    <a:lnL>
                      <a:noFill/>
                    </a:lnL>
                    <a:lnR>
                      <a:noFill/>
                    </a:lnR>
                    <a:lnT>
                      <a:noFill/>
                    </a:lnT>
                    <a:lnB>
                      <a:noFill/>
                    </a:lnB>
                    <a:solidFill>
                      <a:srgbClr val="F2F2F2"/>
                    </a:solidFill>
                  </a:tcPr>
                </a:tc>
                <a:tc>
                  <a:txBody>
                    <a:bodyPr/>
                    <a:lstStyle/>
                    <a:p>
                      <a:pPr fontAlgn="t"/>
                      <a:r>
                        <a:rPr lang="en-US" sz="1600">
                          <a:effectLst/>
                        </a:rPr>
                        <a:t>print results</a:t>
                      </a:r>
                    </a:p>
                  </a:txBody>
                  <a:tcPr marL="22860" marR="22860" marT="22860" marB="22860">
                    <a:lnL>
                      <a:noFill/>
                    </a:lnL>
                    <a:lnR>
                      <a:noFill/>
                    </a:lnR>
                    <a:lnT>
                      <a:noFill/>
                    </a:lnT>
                    <a:lnB>
                      <a:noFill/>
                    </a:lnB>
                    <a:solidFill>
                      <a:srgbClr val="F2F2F2"/>
                    </a:solidFill>
                  </a:tcPr>
                </a:tc>
                <a:extLst>
                  <a:ext uri="{0D108BD9-81ED-4DB2-BD59-A6C34878D82A}">
                    <a16:rowId xmlns:a16="http://schemas.microsoft.com/office/drawing/2014/main" val="10000"/>
                  </a:ext>
                </a:extLst>
              </a:tr>
              <a:tr h="300661">
                <a:tc>
                  <a:txBody>
                    <a:bodyPr/>
                    <a:lstStyle/>
                    <a:p>
                      <a:pPr fontAlgn="t"/>
                      <a:r>
                        <a:rPr lang="en-US" sz="1600" b="1" dirty="0">
                          <a:effectLst/>
                        </a:rPr>
                        <a:t>summary(</a:t>
                      </a:r>
                      <a:r>
                        <a:rPr lang="en-US" sz="1600" b="0" i="1" dirty="0">
                          <a:effectLst/>
                        </a:rPr>
                        <a:t>Model</a:t>
                      </a:r>
                      <a:r>
                        <a:rPr lang="en-US" sz="1600" b="1" dirty="0">
                          <a:effectLst/>
                        </a:rPr>
                        <a:t>)</a:t>
                      </a:r>
                      <a:endParaRPr lang="en-US" sz="1600" dirty="0">
                        <a:effectLst/>
                      </a:endParaRPr>
                    </a:p>
                  </a:txBody>
                  <a:tcPr marL="22860" marR="22860" marT="22860" marB="22860">
                    <a:lnL>
                      <a:noFill/>
                    </a:lnL>
                    <a:lnR>
                      <a:noFill/>
                    </a:lnR>
                    <a:lnT>
                      <a:noFill/>
                    </a:lnT>
                    <a:lnB>
                      <a:noFill/>
                    </a:lnB>
                    <a:solidFill>
                      <a:srgbClr val="F2F2F2"/>
                    </a:solidFill>
                  </a:tcPr>
                </a:tc>
                <a:tc>
                  <a:txBody>
                    <a:bodyPr/>
                    <a:lstStyle/>
                    <a:p>
                      <a:pPr fontAlgn="t"/>
                      <a:r>
                        <a:rPr lang="en-US" sz="1600" dirty="0">
                          <a:effectLst/>
                        </a:rPr>
                        <a:t>detailed results</a:t>
                      </a:r>
                    </a:p>
                  </a:txBody>
                  <a:tcPr marL="22860" marR="22860" marT="22860" marB="22860">
                    <a:lnL>
                      <a:noFill/>
                    </a:lnL>
                    <a:lnR>
                      <a:noFill/>
                    </a:lnR>
                    <a:lnT>
                      <a:noFill/>
                    </a:lnT>
                    <a:lnB>
                      <a:noFill/>
                    </a:lnB>
                    <a:solidFill>
                      <a:srgbClr val="F2F2F2"/>
                    </a:solidFill>
                  </a:tcPr>
                </a:tc>
                <a:extLst>
                  <a:ext uri="{0D108BD9-81ED-4DB2-BD59-A6C34878D82A}">
                    <a16:rowId xmlns:a16="http://schemas.microsoft.com/office/drawing/2014/main" val="10001"/>
                  </a:ext>
                </a:extLst>
              </a:tr>
              <a:tr h="300661">
                <a:tc>
                  <a:txBody>
                    <a:bodyPr/>
                    <a:lstStyle/>
                    <a:p>
                      <a:pPr fontAlgn="t"/>
                      <a:r>
                        <a:rPr lang="en-US" sz="1600" b="1" dirty="0">
                          <a:effectLst/>
                        </a:rPr>
                        <a:t>plot(</a:t>
                      </a:r>
                      <a:r>
                        <a:rPr lang="en-US" sz="1600" b="0" i="1" dirty="0">
                          <a:effectLst/>
                        </a:rPr>
                        <a:t>Model</a:t>
                      </a:r>
                      <a:r>
                        <a:rPr lang="en-US" sz="1600" b="1" dirty="0">
                          <a:effectLst/>
                        </a:rPr>
                        <a:t>)</a:t>
                      </a:r>
                      <a:endParaRPr lang="en-US" sz="1600" dirty="0">
                        <a:effectLst/>
                      </a:endParaRPr>
                    </a:p>
                  </a:txBody>
                  <a:tcPr marL="22860" marR="22860" marT="22860" marB="22860">
                    <a:lnL>
                      <a:noFill/>
                    </a:lnL>
                    <a:lnR>
                      <a:noFill/>
                    </a:lnR>
                    <a:lnT>
                      <a:noFill/>
                    </a:lnT>
                    <a:lnB>
                      <a:noFill/>
                    </a:lnB>
                    <a:solidFill>
                      <a:srgbClr val="F2F2F2"/>
                    </a:solidFill>
                  </a:tcPr>
                </a:tc>
                <a:tc>
                  <a:txBody>
                    <a:bodyPr/>
                    <a:lstStyle/>
                    <a:p>
                      <a:pPr fontAlgn="t"/>
                      <a:r>
                        <a:rPr lang="en-US" sz="1600" dirty="0">
                          <a:effectLst/>
                        </a:rPr>
                        <a:t>plot decision tree</a:t>
                      </a:r>
                    </a:p>
                  </a:txBody>
                  <a:tcPr marL="22860" marR="22860" marT="22860" marB="22860">
                    <a:lnL>
                      <a:noFill/>
                    </a:lnL>
                    <a:lnR>
                      <a:noFill/>
                    </a:lnR>
                    <a:lnT>
                      <a:noFill/>
                    </a:lnT>
                    <a:lnB>
                      <a:noFill/>
                    </a:lnB>
                    <a:solidFill>
                      <a:srgbClr val="F2F2F2"/>
                    </a:solidFill>
                  </a:tcPr>
                </a:tc>
                <a:extLst>
                  <a:ext uri="{0D108BD9-81ED-4DB2-BD59-A6C34878D82A}">
                    <a16:rowId xmlns:a16="http://schemas.microsoft.com/office/drawing/2014/main" val="10002"/>
                  </a:ext>
                </a:extLst>
              </a:tr>
              <a:tr h="300661">
                <a:tc>
                  <a:txBody>
                    <a:bodyPr/>
                    <a:lstStyle/>
                    <a:p>
                      <a:pPr fontAlgn="t"/>
                      <a:r>
                        <a:rPr lang="en-US" sz="1600" b="1" dirty="0">
                          <a:effectLst/>
                        </a:rPr>
                        <a:t>text(</a:t>
                      </a:r>
                      <a:r>
                        <a:rPr lang="en-US" sz="1600" b="0" i="1" dirty="0">
                          <a:effectLst/>
                        </a:rPr>
                        <a:t>Model</a:t>
                      </a:r>
                      <a:r>
                        <a:rPr lang="en-US" sz="1600" b="1" dirty="0">
                          <a:effectLst/>
                        </a:rPr>
                        <a:t>)</a:t>
                      </a:r>
                      <a:endParaRPr lang="en-US" sz="1600" dirty="0">
                        <a:effectLst/>
                      </a:endParaRPr>
                    </a:p>
                  </a:txBody>
                  <a:tcPr marL="22860" marR="22860" marT="22860" marB="22860">
                    <a:lnL>
                      <a:noFill/>
                    </a:lnL>
                    <a:lnR>
                      <a:noFill/>
                    </a:lnR>
                    <a:lnT>
                      <a:noFill/>
                    </a:lnT>
                    <a:lnB>
                      <a:noFill/>
                    </a:lnB>
                    <a:solidFill>
                      <a:srgbClr val="F2F2F2"/>
                    </a:solidFill>
                  </a:tcPr>
                </a:tc>
                <a:tc>
                  <a:txBody>
                    <a:bodyPr/>
                    <a:lstStyle/>
                    <a:p>
                      <a:pPr fontAlgn="t"/>
                      <a:r>
                        <a:rPr lang="en-US" sz="1600" dirty="0">
                          <a:effectLst/>
                        </a:rPr>
                        <a:t>label the decision tree plot</a:t>
                      </a:r>
                    </a:p>
                  </a:txBody>
                  <a:tcPr marL="22860" marR="22860" marT="22860" marB="22860">
                    <a:lnL>
                      <a:noFill/>
                    </a:lnL>
                    <a:lnR>
                      <a:noFill/>
                    </a:lnR>
                    <a:lnT>
                      <a:noFill/>
                    </a:lnT>
                    <a:lnB>
                      <a:noFill/>
                    </a:lnB>
                    <a:solidFill>
                      <a:srgbClr val="F2F2F2"/>
                    </a:solidFill>
                  </a:tcPr>
                </a:tc>
                <a:extLst>
                  <a:ext uri="{0D108BD9-81ED-4DB2-BD59-A6C34878D82A}">
                    <a16:rowId xmlns:a16="http://schemas.microsoft.com/office/drawing/2014/main" val="10003"/>
                  </a:ext>
                </a:extLst>
              </a:tr>
            </a:tbl>
          </a:graphicData>
        </a:graphic>
      </p:graphicFrame>
      <p:pic>
        <p:nvPicPr>
          <p:cNvPr id="3" name="7_4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1163" y="4618038"/>
            <a:ext cx="487362" cy="487362"/>
          </a:xfrm>
          <a:prstGeom prst="rect">
            <a:avLst/>
          </a:prstGeom>
        </p:spPr>
      </p:pic>
    </p:spTree>
    <p:extLst>
      <p:ext uri="{BB962C8B-B14F-4D97-AF65-F5344CB8AC3E}">
        <p14:creationId xmlns:p14="http://schemas.microsoft.com/office/powerpoint/2010/main" val="10917053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390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itle 5"/>
          <p:cNvSpPr>
            <a:spLocks noGrp="1"/>
          </p:cNvSpPr>
          <p:nvPr>
            <p:ph type="title"/>
          </p:nvPr>
        </p:nvSpPr>
        <p:spPr>
          <a:xfrm>
            <a:off x="2375266" y="250756"/>
            <a:ext cx="5280000" cy="747713"/>
          </a:xfrm>
        </p:spPr>
        <p:txBody>
          <a:bodyPr>
            <a:noAutofit/>
          </a:bodyPr>
          <a:lstStyle/>
          <a:p>
            <a:pPr algn="ctr"/>
            <a:r>
              <a:rPr lang="en-US" dirty="0"/>
              <a:t>Predicting Sales of Baby Car Seats </a:t>
            </a:r>
            <a:endParaRPr b="0" dirty="0">
              <a:latin typeface="Garamond" panose="02020404030301010803" pitchFamily="18" charset="0"/>
            </a:endParaRPr>
          </a:p>
        </p:txBody>
      </p:sp>
      <p:sp>
        <p:nvSpPr>
          <p:cNvPr id="2" name="Rectangle 1"/>
          <p:cNvSpPr/>
          <p:nvPr/>
        </p:nvSpPr>
        <p:spPr>
          <a:xfrm>
            <a:off x="1440180" y="1605647"/>
            <a:ext cx="6911340" cy="2113399"/>
          </a:xfrm>
          <a:prstGeom prst="rect">
            <a:avLst/>
          </a:prstGeom>
        </p:spPr>
        <p:txBody>
          <a:bodyPr wrap="square">
            <a:spAutoFit/>
          </a:bodyPr>
          <a:lstStyle/>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400" dirty="0">
                <a:latin typeface="Consolas" panose="020B0609020204030204" pitchFamily="49" charset="0"/>
                <a:ea typeface="Cambria" panose="02040503050406030204" pitchFamily="18" charset="0"/>
                <a:cs typeface="Times New Roman" panose="02020603050405020304" pitchFamily="18" charset="0"/>
              </a:rPr>
              <a:t>(ISLR)</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Warning: package 'ISLR' was built under R version 3.4.4</a:t>
            </a:r>
          </a:p>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rpart</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rpart.plot</a:t>
            </a:r>
            <a:r>
              <a:rPr lang="en-US" sz="1400" dirty="0">
                <a:latin typeface="Consolas" panose="020B0609020204030204" pitchFamily="49" charset="0"/>
                <a:ea typeface="Cambria" panose="02040503050406030204" pitchFamily="18" charset="0"/>
                <a:cs typeface="Times New Roman" panose="02020603050405020304" pitchFamily="18" charset="0"/>
              </a:rPr>
              <a:t>)</a:t>
            </a: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Warning: package '</a:t>
            </a:r>
            <a:r>
              <a:rPr lang="en-US" sz="1400" dirty="0" err="1">
                <a:latin typeface="Consolas" panose="020B0609020204030204" pitchFamily="49" charset="0"/>
                <a:ea typeface="Cambria" panose="02040503050406030204" pitchFamily="18" charset="0"/>
                <a:cs typeface="Times New Roman" panose="02020603050405020304" pitchFamily="18" charset="0"/>
              </a:rPr>
              <a:t>rpart.plot</a:t>
            </a:r>
            <a:r>
              <a:rPr lang="en-US" sz="1400" dirty="0">
                <a:latin typeface="Consolas" panose="020B0609020204030204" pitchFamily="49" charset="0"/>
                <a:ea typeface="Cambria" panose="02040503050406030204" pitchFamily="18" charset="0"/>
                <a:cs typeface="Times New Roman" panose="02020603050405020304" pitchFamily="18" charset="0"/>
              </a:rPr>
              <a:t>' was built under R version 3.4.4</a:t>
            </a:r>
          </a:p>
          <a:p>
            <a:pPr latinLnBrk="1">
              <a:spcAft>
                <a:spcPts val="1000"/>
              </a:spcAft>
            </a:pPr>
            <a:r>
              <a:rPr lang="en-US" sz="1400" dirty="0" err="1">
                <a:latin typeface="Consolas" panose="020B0609020204030204" pitchFamily="49" charset="0"/>
                <a:ea typeface="Cambria" panose="02040503050406030204" pitchFamily="18" charset="0"/>
                <a:cs typeface="Times New Roman" panose="02020603050405020304" pitchFamily="18" charset="0"/>
              </a:rPr>
              <a:t>MyData</a:t>
            </a:r>
            <a:r>
              <a:rPr lang="en-US" sz="1400" dirty="0">
                <a:latin typeface="Consolas" panose="020B0609020204030204" pitchFamily="49" charset="0"/>
                <a:ea typeface="Cambria" panose="02040503050406030204" pitchFamily="18" charset="0"/>
                <a:cs typeface="Times New Roman" panose="02020603050405020304" pitchFamily="18" charset="0"/>
              </a:rPr>
              <a:t>&lt;-</a:t>
            </a:r>
            <a:r>
              <a:rPr lang="en-US" sz="1400" dirty="0" err="1">
                <a:latin typeface="Consolas" panose="020B0609020204030204" pitchFamily="49" charset="0"/>
                <a:ea typeface="Cambria" panose="02040503050406030204" pitchFamily="18" charset="0"/>
                <a:cs typeface="Times New Roman" panose="02020603050405020304" pitchFamily="18" charset="0"/>
              </a:rPr>
              <a:t>Carseats</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8</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Model_</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rpart</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Sales</a:t>
            </a:r>
            <a:r>
              <a:rPr lang="en-US" sz="1400" b="1"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a:t>
            </a:r>
            <a:r>
              <a:rPr lang="en-US" sz="1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data</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MyData</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method</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anova</a:t>
            </a:r>
            <a:r>
              <a:rPr lang="en-US" sz="1400" dirty="0">
                <a:latin typeface="Consolas" panose="020B0609020204030204" pitchFamily="49" charset="0"/>
                <a:ea typeface="Cambria" panose="02040503050406030204" pitchFamily="18" charset="0"/>
                <a:cs typeface="Times New Roman" panose="02020603050405020304" pitchFamily="18" charset="0"/>
              </a:rPr>
              <a:t>’)</a:t>
            </a:r>
            <a:endParaRPr lang="en-US" dirty="0"/>
          </a:p>
        </p:txBody>
      </p:sp>
      <p:pic>
        <p:nvPicPr>
          <p:cNvPr id="3" name="7_4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3238" y="4435475"/>
            <a:ext cx="487362" cy="487363"/>
          </a:xfrm>
          <a:prstGeom prst="rect">
            <a:avLst/>
          </a:prstGeom>
        </p:spPr>
      </p:pic>
    </p:spTree>
    <p:extLst>
      <p:ext uri="{BB962C8B-B14F-4D97-AF65-F5344CB8AC3E}">
        <p14:creationId xmlns:p14="http://schemas.microsoft.com/office/powerpoint/2010/main" val="18478853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68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0"/>
            <a:ext cx="6897006" cy="884172"/>
          </a:xfrm>
        </p:spPr>
        <p:txBody>
          <a:bodyPr/>
          <a:lstStyle/>
          <a:p>
            <a:r>
              <a:rPr lang="en-US" dirty="0">
                <a:latin typeface="Garamond" panose="02020404030301010803" pitchFamily="18" charset="0"/>
              </a:rPr>
              <a:t>Agenda</a:t>
            </a:r>
          </a:p>
        </p:txBody>
      </p:sp>
      <p:pic>
        <p:nvPicPr>
          <p:cNvPr id="6" name="Picture 5"/>
          <p:cNvPicPr>
            <a:picLocks noChangeAspect="1"/>
          </p:cNvPicPr>
          <p:nvPr/>
        </p:nvPicPr>
        <p:blipFill>
          <a:blip r:embed="rId5"/>
          <a:stretch>
            <a:fillRect/>
          </a:stretch>
        </p:blipFill>
        <p:spPr>
          <a:xfrm>
            <a:off x="1912541" y="788232"/>
            <a:ext cx="7048500" cy="3786308"/>
          </a:xfrm>
          <a:prstGeom prst="rect">
            <a:avLst/>
          </a:prstGeom>
        </p:spPr>
      </p:pic>
      <p:sp>
        <p:nvSpPr>
          <p:cNvPr id="7" name="Rectangle 6"/>
          <p:cNvSpPr/>
          <p:nvPr/>
        </p:nvSpPr>
        <p:spPr>
          <a:xfrm>
            <a:off x="1882140" y="4033520"/>
            <a:ext cx="7109303" cy="670560"/>
          </a:xfrm>
          <a:prstGeom prst="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2" name="7_4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81025" y="4735513"/>
            <a:ext cx="487363" cy="487362"/>
          </a:xfrm>
          <a:prstGeom prst="rect">
            <a:avLst/>
          </a:prstGeom>
        </p:spPr>
      </p:pic>
    </p:spTree>
    <p:extLst>
      <p:ext uri="{BB962C8B-B14F-4D97-AF65-F5344CB8AC3E}">
        <p14:creationId xmlns:p14="http://schemas.microsoft.com/office/powerpoint/2010/main" val="41195148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03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5"/>
          <a:stretch>
            <a:fillRect/>
          </a:stretch>
        </p:blipFill>
        <p:spPr>
          <a:xfrm>
            <a:off x="1876641" y="859790"/>
            <a:ext cx="7267359" cy="3907790"/>
          </a:xfrm>
          <a:prstGeom prst="rect">
            <a:avLst/>
          </a:prstGeom>
        </p:spPr>
      </p:pic>
      <p:pic>
        <p:nvPicPr>
          <p:cNvPr id="7" name="Picture 6"/>
          <p:cNvPicPr>
            <a:picLocks noChangeAspect="1"/>
          </p:cNvPicPr>
          <p:nvPr/>
        </p:nvPicPr>
        <p:blipFill>
          <a:blip r:embed="rId6"/>
          <a:stretch>
            <a:fillRect/>
          </a:stretch>
        </p:blipFill>
        <p:spPr>
          <a:xfrm>
            <a:off x="1793240" y="859790"/>
            <a:ext cx="1905000" cy="552450"/>
          </a:xfrm>
          <a:prstGeom prst="rect">
            <a:avLst/>
          </a:prstGeom>
        </p:spPr>
      </p:pic>
      <p:sp>
        <p:nvSpPr>
          <p:cNvPr id="8" name="TextBox 7"/>
          <p:cNvSpPr txBox="1"/>
          <p:nvPr/>
        </p:nvSpPr>
        <p:spPr>
          <a:xfrm>
            <a:off x="1793240" y="1694180"/>
            <a:ext cx="2143760" cy="400110"/>
          </a:xfrm>
          <a:prstGeom prst="rect">
            <a:avLst/>
          </a:prstGeom>
          <a:noFill/>
        </p:spPr>
        <p:txBody>
          <a:bodyPr wrap="square" rtlCol="0">
            <a:spAutoFit/>
          </a:bodyPr>
          <a:lstStyle/>
          <a:p>
            <a:r>
              <a:rPr lang="en-US" sz="2000" b="1" dirty="0">
                <a:solidFill>
                  <a:srgbClr val="FF0000"/>
                </a:solidFill>
              </a:rPr>
              <a:t>Too Complex! </a:t>
            </a:r>
          </a:p>
        </p:txBody>
      </p:sp>
      <p:sp>
        <p:nvSpPr>
          <p:cNvPr id="5" name="Title 5"/>
          <p:cNvSpPr>
            <a:spLocks noGrp="1"/>
          </p:cNvSpPr>
          <p:nvPr>
            <p:ph type="title"/>
          </p:nvPr>
        </p:nvSpPr>
        <p:spPr>
          <a:xfrm>
            <a:off x="2375266" y="250757"/>
            <a:ext cx="5280000" cy="511244"/>
          </a:xfrm>
        </p:spPr>
        <p:txBody>
          <a:bodyPr>
            <a:noAutofit/>
          </a:bodyPr>
          <a:lstStyle/>
          <a:p>
            <a:r>
              <a:rPr lang="en-US" dirty="0"/>
              <a:t>Example</a:t>
            </a:r>
            <a:endParaRPr b="0" dirty="0">
              <a:latin typeface="Garamond" panose="02020404030301010803" pitchFamily="18" charset="0"/>
            </a:endParaRPr>
          </a:p>
        </p:txBody>
      </p:sp>
      <p:pic>
        <p:nvPicPr>
          <p:cNvPr id="2" name="7_4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60363" y="4540250"/>
            <a:ext cx="487362" cy="487363"/>
          </a:xfrm>
          <a:prstGeom prst="rect">
            <a:avLst/>
          </a:prstGeom>
        </p:spPr>
      </p:pic>
    </p:spTree>
    <p:extLst>
      <p:ext uri="{BB962C8B-B14F-4D97-AF65-F5344CB8AC3E}">
        <p14:creationId xmlns:p14="http://schemas.microsoft.com/office/powerpoint/2010/main" val="285113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4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stretch>
            <a:fillRect/>
          </a:stretch>
        </p:blipFill>
        <p:spPr>
          <a:xfrm>
            <a:off x="1980136" y="1194517"/>
            <a:ext cx="6914293" cy="3539807"/>
          </a:xfrm>
          <a:prstGeom prst="rect">
            <a:avLst/>
          </a:prstGeom>
        </p:spPr>
      </p:pic>
      <p:pic>
        <p:nvPicPr>
          <p:cNvPr id="3" name="Picture 2"/>
          <p:cNvPicPr>
            <a:picLocks noChangeAspect="1"/>
          </p:cNvPicPr>
          <p:nvPr/>
        </p:nvPicPr>
        <p:blipFill>
          <a:blip r:embed="rId6"/>
          <a:stretch>
            <a:fillRect/>
          </a:stretch>
        </p:blipFill>
        <p:spPr>
          <a:xfrm>
            <a:off x="1890173" y="828758"/>
            <a:ext cx="7094220" cy="635635"/>
          </a:xfrm>
          <a:prstGeom prst="rect">
            <a:avLst/>
          </a:prstGeom>
        </p:spPr>
      </p:pic>
      <p:sp>
        <p:nvSpPr>
          <p:cNvPr id="4" name="Rectangle 3"/>
          <p:cNvSpPr/>
          <p:nvPr/>
        </p:nvSpPr>
        <p:spPr>
          <a:xfrm>
            <a:off x="6601667" y="828758"/>
            <a:ext cx="2260393" cy="36576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TextBox 8"/>
          <p:cNvSpPr txBox="1"/>
          <p:nvPr/>
        </p:nvSpPr>
        <p:spPr>
          <a:xfrm>
            <a:off x="1701800" y="2233283"/>
            <a:ext cx="2143760" cy="400110"/>
          </a:xfrm>
          <a:prstGeom prst="rect">
            <a:avLst/>
          </a:prstGeom>
          <a:noFill/>
        </p:spPr>
        <p:txBody>
          <a:bodyPr wrap="square" rtlCol="0">
            <a:spAutoFit/>
          </a:bodyPr>
          <a:lstStyle/>
          <a:p>
            <a:r>
              <a:rPr lang="en-US" sz="2000" b="1" dirty="0">
                <a:solidFill>
                  <a:srgbClr val="FF0000"/>
                </a:solidFill>
              </a:rPr>
              <a:t>Less Complex! </a:t>
            </a:r>
          </a:p>
        </p:txBody>
      </p:sp>
      <p:cxnSp>
        <p:nvCxnSpPr>
          <p:cNvPr id="10" name="Straight Arrow Connector 9"/>
          <p:cNvCxnSpPr/>
          <p:nvPr/>
        </p:nvCxnSpPr>
        <p:spPr>
          <a:xfrm flipV="1">
            <a:off x="2773680" y="1327308"/>
            <a:ext cx="1811020" cy="8748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itle 5"/>
          <p:cNvSpPr>
            <a:spLocks noGrp="1"/>
          </p:cNvSpPr>
          <p:nvPr>
            <p:ph type="title"/>
          </p:nvPr>
        </p:nvSpPr>
        <p:spPr>
          <a:xfrm>
            <a:off x="2375266" y="250757"/>
            <a:ext cx="5280000" cy="511244"/>
          </a:xfrm>
        </p:spPr>
        <p:txBody>
          <a:bodyPr>
            <a:noAutofit/>
          </a:bodyPr>
          <a:lstStyle/>
          <a:p>
            <a:r>
              <a:rPr lang="en-US" dirty="0"/>
              <a:t>Example</a:t>
            </a:r>
            <a:endParaRPr b="0" dirty="0">
              <a:latin typeface="Garamond" panose="02020404030301010803" pitchFamily="18" charset="0"/>
            </a:endParaRPr>
          </a:p>
        </p:txBody>
      </p:sp>
      <p:pic>
        <p:nvPicPr>
          <p:cNvPr id="5" name="7_4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50850" y="4657725"/>
            <a:ext cx="487363" cy="487363"/>
          </a:xfrm>
          <a:prstGeom prst="rect">
            <a:avLst/>
          </a:prstGeom>
        </p:spPr>
      </p:pic>
    </p:spTree>
    <p:extLst>
      <p:ext uri="{BB962C8B-B14F-4D97-AF65-F5344CB8AC3E}">
        <p14:creationId xmlns:p14="http://schemas.microsoft.com/office/powerpoint/2010/main" val="31137223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80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5"/>
          <a:srcRect b="18968"/>
          <a:stretch/>
        </p:blipFill>
        <p:spPr>
          <a:xfrm>
            <a:off x="2375266" y="895975"/>
            <a:ext cx="6532880" cy="3721745"/>
          </a:xfrm>
          <a:prstGeom prst="rect">
            <a:avLst/>
          </a:prstGeom>
        </p:spPr>
      </p:pic>
      <p:sp>
        <p:nvSpPr>
          <p:cNvPr id="6" name="TextBox 5"/>
          <p:cNvSpPr txBox="1"/>
          <p:nvPr/>
        </p:nvSpPr>
        <p:spPr>
          <a:xfrm>
            <a:off x="229870" y="1229360"/>
            <a:ext cx="2042160" cy="923330"/>
          </a:xfrm>
          <a:prstGeom prst="rect">
            <a:avLst/>
          </a:prstGeom>
          <a:noFill/>
        </p:spPr>
        <p:txBody>
          <a:bodyPr wrap="square" rtlCol="0">
            <a:spAutoFit/>
          </a:bodyPr>
          <a:lstStyle/>
          <a:p>
            <a:r>
              <a:rPr lang="en-US" sz="1800" b="1" dirty="0">
                <a:solidFill>
                  <a:srgbClr val="FF0000"/>
                </a:solidFill>
              </a:rPr>
              <a:t>Decision tree Rules! Difficult to follow! </a:t>
            </a:r>
          </a:p>
        </p:txBody>
      </p:sp>
      <p:cxnSp>
        <p:nvCxnSpPr>
          <p:cNvPr id="8" name="Straight Arrow Connector 7"/>
          <p:cNvCxnSpPr/>
          <p:nvPr/>
        </p:nvCxnSpPr>
        <p:spPr>
          <a:xfrm>
            <a:off x="1381760" y="2233077"/>
            <a:ext cx="1330960" cy="6015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itle 5"/>
          <p:cNvSpPr>
            <a:spLocks noGrp="1"/>
          </p:cNvSpPr>
          <p:nvPr>
            <p:ph type="title"/>
          </p:nvPr>
        </p:nvSpPr>
        <p:spPr>
          <a:xfrm>
            <a:off x="2375266" y="250757"/>
            <a:ext cx="5280000" cy="511244"/>
          </a:xfrm>
        </p:spPr>
        <p:txBody>
          <a:bodyPr>
            <a:noAutofit/>
          </a:bodyPr>
          <a:lstStyle/>
          <a:p>
            <a:r>
              <a:rPr lang="en-US" dirty="0"/>
              <a:t>Example</a:t>
            </a:r>
            <a:endParaRPr b="0" dirty="0">
              <a:latin typeface="Garamond" panose="02020404030301010803" pitchFamily="18" charset="0"/>
            </a:endParaRPr>
          </a:p>
        </p:txBody>
      </p:sp>
      <p:pic>
        <p:nvPicPr>
          <p:cNvPr id="2" name="7_4_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0225" y="4657725"/>
            <a:ext cx="487363" cy="487363"/>
          </a:xfrm>
          <a:prstGeom prst="rect">
            <a:avLst/>
          </a:prstGeom>
        </p:spPr>
      </p:pic>
    </p:spTree>
    <p:extLst>
      <p:ext uri="{BB962C8B-B14F-4D97-AF65-F5344CB8AC3E}">
        <p14:creationId xmlns:p14="http://schemas.microsoft.com/office/powerpoint/2010/main" val="18399895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2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25989</TotalTime>
  <Words>1566</Words>
  <Application>Microsoft Macintosh PowerPoint</Application>
  <PresentationFormat>On-screen Show (16:9)</PresentationFormat>
  <Paragraphs>67</Paragraphs>
  <Slides>10</Slides>
  <Notes>10</Notes>
  <HiddenSlides>0</HiddenSlides>
  <MMClips>10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Arial Black</vt:lpstr>
      <vt:lpstr>Calibri</vt:lpstr>
      <vt:lpstr>Cambria</vt:lpstr>
      <vt:lpstr>Consolas</vt:lpstr>
      <vt:lpstr>Franklin Gothic Book</vt:lpstr>
      <vt:lpstr>Garamond</vt:lpstr>
      <vt:lpstr>Times New Roman</vt:lpstr>
      <vt:lpstr>Office Theme</vt:lpstr>
      <vt:lpstr>Implementing Decision Trees in R</vt:lpstr>
      <vt:lpstr>R Implementation of Decision Trees</vt:lpstr>
      <vt:lpstr>Stopping Tree Growth</vt:lpstr>
      <vt:lpstr>R Implementation</vt:lpstr>
      <vt:lpstr>Predicting Sales of Baby Car Seats </vt:lpstr>
      <vt:lpstr>Agenda</vt:lpstr>
      <vt:lpstr>Example</vt:lpstr>
      <vt:lpstr>Example</vt:lpstr>
      <vt:lpstr>Example</vt:lpstr>
      <vt:lpstr>R Example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Harron Young</cp:lastModifiedBy>
  <cp:revision>345</cp:revision>
  <dcterms:created xsi:type="dcterms:W3CDTF">2016-02-11T18:06:46Z</dcterms:created>
  <dcterms:modified xsi:type="dcterms:W3CDTF">2019-02-08T15:01:19Z</dcterms:modified>
</cp:coreProperties>
</file>